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4" r:id="rId2"/>
  </p:sldMasterIdLst>
  <p:notesMasterIdLst>
    <p:notesMasterId r:id="rId171"/>
  </p:notesMasterIdLst>
  <p:sldIdLst>
    <p:sldId id="694" r:id="rId3"/>
    <p:sldId id="298" r:id="rId4"/>
    <p:sldId id="299" r:id="rId5"/>
    <p:sldId id="393" r:id="rId6"/>
    <p:sldId id="303" r:id="rId7"/>
    <p:sldId id="646" r:id="rId8"/>
    <p:sldId id="647" r:id="rId9"/>
    <p:sldId id="394" r:id="rId10"/>
    <p:sldId id="534" r:id="rId11"/>
    <p:sldId id="617" r:id="rId12"/>
    <p:sldId id="587" r:id="rId13"/>
    <p:sldId id="589" r:id="rId14"/>
    <p:sldId id="590" r:id="rId15"/>
    <p:sldId id="592" r:id="rId16"/>
    <p:sldId id="593" r:id="rId17"/>
    <p:sldId id="594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2" r:id="rId26"/>
    <p:sldId id="603" r:id="rId27"/>
    <p:sldId id="604" r:id="rId28"/>
    <p:sldId id="605" r:id="rId29"/>
    <p:sldId id="606" r:id="rId30"/>
    <p:sldId id="607" r:id="rId31"/>
    <p:sldId id="609" r:id="rId32"/>
    <p:sldId id="608" r:id="rId33"/>
    <p:sldId id="610" r:id="rId34"/>
    <p:sldId id="611" r:id="rId35"/>
    <p:sldId id="612" r:id="rId36"/>
    <p:sldId id="613" r:id="rId37"/>
    <p:sldId id="614" r:id="rId38"/>
    <p:sldId id="615" r:id="rId39"/>
    <p:sldId id="616" r:id="rId40"/>
    <p:sldId id="618" r:id="rId41"/>
    <p:sldId id="619" r:id="rId42"/>
    <p:sldId id="622" r:id="rId43"/>
    <p:sldId id="623" r:id="rId44"/>
    <p:sldId id="620" r:id="rId45"/>
    <p:sldId id="624" r:id="rId46"/>
    <p:sldId id="625" r:id="rId47"/>
    <p:sldId id="627" r:id="rId48"/>
    <p:sldId id="626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48" r:id="rId57"/>
    <p:sldId id="492" r:id="rId58"/>
    <p:sldId id="470" r:id="rId59"/>
    <p:sldId id="469" r:id="rId60"/>
    <p:sldId id="468" r:id="rId61"/>
    <p:sldId id="467" r:id="rId62"/>
    <p:sldId id="466" r:id="rId63"/>
    <p:sldId id="465" r:id="rId64"/>
    <p:sldId id="464" r:id="rId65"/>
    <p:sldId id="463" r:id="rId66"/>
    <p:sldId id="462" r:id="rId67"/>
    <p:sldId id="461" r:id="rId68"/>
    <p:sldId id="460" r:id="rId69"/>
    <p:sldId id="459" r:id="rId70"/>
    <p:sldId id="458" r:id="rId71"/>
    <p:sldId id="457" r:id="rId72"/>
    <p:sldId id="456" r:id="rId73"/>
    <p:sldId id="455" r:id="rId74"/>
    <p:sldId id="454" r:id="rId75"/>
    <p:sldId id="527" r:id="rId76"/>
    <p:sldId id="528" r:id="rId77"/>
    <p:sldId id="529" r:id="rId78"/>
    <p:sldId id="530" r:id="rId79"/>
    <p:sldId id="531" r:id="rId80"/>
    <p:sldId id="451" r:id="rId81"/>
    <p:sldId id="471" r:id="rId82"/>
    <p:sldId id="474" r:id="rId83"/>
    <p:sldId id="475" r:id="rId84"/>
    <p:sldId id="476" r:id="rId85"/>
    <p:sldId id="477" r:id="rId86"/>
    <p:sldId id="478" r:id="rId87"/>
    <p:sldId id="479" r:id="rId88"/>
    <p:sldId id="649" r:id="rId89"/>
    <p:sldId id="700" r:id="rId90"/>
    <p:sldId id="703" r:id="rId91"/>
    <p:sldId id="701" r:id="rId92"/>
    <p:sldId id="706" r:id="rId93"/>
    <p:sldId id="702" r:id="rId94"/>
    <p:sldId id="704" r:id="rId95"/>
    <p:sldId id="705" r:id="rId96"/>
    <p:sldId id="650" r:id="rId97"/>
    <p:sldId id="709" r:id="rId98"/>
    <p:sldId id="403" r:id="rId99"/>
    <p:sldId id="523" r:id="rId100"/>
    <p:sldId id="524" r:id="rId101"/>
    <p:sldId id="395" r:id="rId102"/>
    <p:sldId id="396" r:id="rId103"/>
    <p:sldId id="413" r:id="rId104"/>
    <p:sldId id="689" r:id="rId105"/>
    <p:sldId id="398" r:id="rId106"/>
    <p:sldId id="642" r:id="rId107"/>
    <p:sldId id="643" r:id="rId108"/>
    <p:sldId id="644" r:id="rId109"/>
    <p:sldId id="645" r:id="rId110"/>
    <p:sldId id="399" r:id="rId111"/>
    <p:sldId id="690" r:id="rId112"/>
    <p:sldId id="400" r:id="rId113"/>
    <p:sldId id="691" r:id="rId114"/>
    <p:sldId id="401" r:id="rId115"/>
    <p:sldId id="692" r:id="rId116"/>
    <p:sldId id="402" r:id="rId117"/>
    <p:sldId id="693" r:id="rId118"/>
    <p:sldId id="717" r:id="rId119"/>
    <p:sldId id="336" r:id="rId120"/>
    <p:sldId id="337" r:id="rId121"/>
    <p:sldId id="338" r:id="rId122"/>
    <p:sldId id="339" r:id="rId123"/>
    <p:sldId id="340" r:id="rId124"/>
    <p:sldId id="341" r:id="rId125"/>
    <p:sldId id="351" r:id="rId126"/>
    <p:sldId id="344" r:id="rId127"/>
    <p:sldId id="345" r:id="rId128"/>
    <p:sldId id="346" r:id="rId129"/>
    <p:sldId id="347" r:id="rId130"/>
    <p:sldId id="349" r:id="rId131"/>
    <p:sldId id="711" r:id="rId132"/>
    <p:sldId id="660" r:id="rId133"/>
    <p:sldId id="699" r:id="rId134"/>
    <p:sldId id="661" r:id="rId135"/>
    <p:sldId id="446" r:id="rId136"/>
    <p:sldId id="447" r:id="rId137"/>
    <p:sldId id="662" r:id="rId138"/>
    <p:sldId id="663" r:id="rId139"/>
    <p:sldId id="480" r:id="rId140"/>
    <p:sldId id="710" r:id="rId141"/>
    <p:sldId id="638" r:id="rId142"/>
    <p:sldId id="651" r:id="rId143"/>
    <p:sldId id="652" r:id="rId144"/>
    <p:sldId id="653" r:id="rId145"/>
    <p:sldId id="520" r:id="rId146"/>
    <p:sldId id="656" r:id="rId147"/>
    <p:sldId id="657" r:id="rId148"/>
    <p:sldId id="712" r:id="rId149"/>
    <p:sldId id="658" r:id="rId150"/>
    <p:sldId id="659" r:id="rId151"/>
    <p:sldId id="708" r:id="rId152"/>
    <p:sldId id="637" r:id="rId153"/>
    <p:sldId id="664" r:id="rId154"/>
    <p:sldId id="493" r:id="rId155"/>
    <p:sldId id="494" r:id="rId156"/>
    <p:sldId id="496" r:id="rId157"/>
    <p:sldId id="497" r:id="rId158"/>
    <p:sldId id="498" r:id="rId159"/>
    <p:sldId id="713" r:id="rId160"/>
    <p:sldId id="714" r:id="rId161"/>
    <p:sldId id="715" r:id="rId162"/>
    <p:sldId id="507" r:id="rId163"/>
    <p:sldId id="716" r:id="rId164"/>
    <p:sldId id="718" r:id="rId165"/>
    <p:sldId id="677" r:id="rId166"/>
    <p:sldId id="678" r:id="rId167"/>
    <p:sldId id="679" r:id="rId168"/>
    <p:sldId id="682" r:id="rId169"/>
    <p:sldId id="522" r:id="rId1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B0B364-4BE9-472C-8215-48676C2E2B3A}">
          <p14:sldIdLst>
            <p14:sldId id="694"/>
            <p14:sldId id="298"/>
            <p14:sldId id="299"/>
            <p14:sldId id="393"/>
            <p14:sldId id="303"/>
            <p14:sldId id="646"/>
            <p14:sldId id="647"/>
            <p14:sldId id="394"/>
            <p14:sldId id="534"/>
            <p14:sldId id="617"/>
            <p14:sldId id="587"/>
            <p14:sldId id="589"/>
            <p14:sldId id="590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9"/>
            <p14:sldId id="608"/>
            <p14:sldId id="610"/>
            <p14:sldId id="611"/>
            <p14:sldId id="612"/>
            <p14:sldId id="613"/>
            <p14:sldId id="614"/>
            <p14:sldId id="615"/>
            <p14:sldId id="616"/>
            <p14:sldId id="618"/>
            <p14:sldId id="619"/>
            <p14:sldId id="622"/>
            <p14:sldId id="623"/>
            <p14:sldId id="620"/>
            <p14:sldId id="624"/>
            <p14:sldId id="625"/>
            <p14:sldId id="627"/>
            <p14:sldId id="626"/>
            <p14:sldId id="628"/>
            <p14:sldId id="629"/>
            <p14:sldId id="630"/>
            <p14:sldId id="631"/>
            <p14:sldId id="632"/>
            <p14:sldId id="633"/>
            <p14:sldId id="634"/>
            <p14:sldId id="648"/>
            <p14:sldId id="492"/>
            <p14:sldId id="470"/>
            <p14:sldId id="469"/>
            <p14:sldId id="468"/>
            <p14:sldId id="467"/>
            <p14:sldId id="466"/>
            <p14:sldId id="465"/>
            <p14:sldId id="464"/>
            <p14:sldId id="463"/>
            <p14:sldId id="462"/>
            <p14:sldId id="461"/>
            <p14:sldId id="460"/>
            <p14:sldId id="459"/>
            <p14:sldId id="458"/>
            <p14:sldId id="457"/>
            <p14:sldId id="456"/>
            <p14:sldId id="455"/>
            <p14:sldId id="454"/>
            <p14:sldId id="527"/>
            <p14:sldId id="528"/>
            <p14:sldId id="529"/>
            <p14:sldId id="530"/>
            <p14:sldId id="531"/>
            <p14:sldId id="451"/>
            <p14:sldId id="471"/>
            <p14:sldId id="474"/>
            <p14:sldId id="475"/>
            <p14:sldId id="476"/>
            <p14:sldId id="477"/>
            <p14:sldId id="478"/>
            <p14:sldId id="479"/>
            <p14:sldId id="649"/>
            <p14:sldId id="700"/>
            <p14:sldId id="703"/>
            <p14:sldId id="701"/>
            <p14:sldId id="706"/>
            <p14:sldId id="702"/>
            <p14:sldId id="704"/>
            <p14:sldId id="705"/>
            <p14:sldId id="650"/>
            <p14:sldId id="709"/>
            <p14:sldId id="403"/>
            <p14:sldId id="523"/>
            <p14:sldId id="524"/>
            <p14:sldId id="395"/>
            <p14:sldId id="396"/>
            <p14:sldId id="413"/>
            <p14:sldId id="689"/>
            <p14:sldId id="398"/>
            <p14:sldId id="642"/>
            <p14:sldId id="643"/>
            <p14:sldId id="644"/>
            <p14:sldId id="645"/>
            <p14:sldId id="399"/>
            <p14:sldId id="690"/>
            <p14:sldId id="400"/>
            <p14:sldId id="691"/>
            <p14:sldId id="401"/>
            <p14:sldId id="692"/>
            <p14:sldId id="402"/>
            <p14:sldId id="693"/>
            <p14:sldId id="717"/>
            <p14:sldId id="336"/>
            <p14:sldId id="337"/>
            <p14:sldId id="338"/>
            <p14:sldId id="339"/>
            <p14:sldId id="340"/>
            <p14:sldId id="341"/>
            <p14:sldId id="351"/>
            <p14:sldId id="344"/>
            <p14:sldId id="345"/>
            <p14:sldId id="346"/>
            <p14:sldId id="347"/>
            <p14:sldId id="349"/>
            <p14:sldId id="711"/>
            <p14:sldId id="660"/>
            <p14:sldId id="699"/>
            <p14:sldId id="661"/>
            <p14:sldId id="446"/>
            <p14:sldId id="447"/>
            <p14:sldId id="662"/>
            <p14:sldId id="663"/>
            <p14:sldId id="480"/>
            <p14:sldId id="710"/>
            <p14:sldId id="638"/>
            <p14:sldId id="651"/>
            <p14:sldId id="652"/>
            <p14:sldId id="653"/>
            <p14:sldId id="520"/>
            <p14:sldId id="656"/>
            <p14:sldId id="657"/>
            <p14:sldId id="712"/>
            <p14:sldId id="658"/>
            <p14:sldId id="659"/>
            <p14:sldId id="708"/>
            <p14:sldId id="637"/>
            <p14:sldId id="664"/>
            <p14:sldId id="493"/>
            <p14:sldId id="494"/>
            <p14:sldId id="496"/>
            <p14:sldId id="497"/>
            <p14:sldId id="498"/>
            <p14:sldId id="713"/>
            <p14:sldId id="714"/>
            <p14:sldId id="715"/>
            <p14:sldId id="507"/>
            <p14:sldId id="716"/>
            <p14:sldId id="718"/>
            <p14:sldId id="677"/>
            <p14:sldId id="678"/>
            <p14:sldId id="679"/>
            <p14:sldId id="682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hd@163.com" initials="m" lastIdx="1" clrIdx="0">
    <p:extLst>
      <p:ext uri="{19B8F6BF-5375-455C-9EA6-DF929625EA0E}">
        <p15:presenceInfo xmlns:p15="http://schemas.microsoft.com/office/powerpoint/2012/main" userId="9d372709c1333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 autoAdjust="0"/>
    <p:restoredTop sz="87617" autoAdjust="0"/>
  </p:normalViewPr>
  <p:slideViewPr>
    <p:cSldViewPr>
      <p:cViewPr>
        <p:scale>
          <a:sx n="100" d="100"/>
          <a:sy n="100" d="100"/>
        </p:scale>
        <p:origin x="1544" y="-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commentAuthors" Target="commentAuthor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95162-E531-4353-9095-5E7962AFF708}" type="datetimeFigureOut">
              <a:rPr lang="zh-CN" altLang="en-US" smtClean="0"/>
              <a:pPr/>
              <a:t>2025/9/21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845D-4CC6-46FE-B2F1-454F0828D0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6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242CE225-86DE-4393-90F1-A78D18AE8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E0C9679F-7A84-43F0-B224-5428072C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  <p:sp>
        <p:nvSpPr>
          <p:cNvPr id="17411" name="幻灯片编号占位符 3">
            <a:extLst>
              <a:ext uri="{FF2B5EF4-FFF2-40B4-BE49-F238E27FC236}">
                <a16:creationId xmlns:a16="http://schemas.microsoft.com/office/drawing/2014/main" id="{A8231BF8-6A10-46FC-91C1-06BF24F8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D10D8A-0181-42EC-A258-7EA406449492}" type="slidenum">
              <a:rPr kumimoji="1" lang="zh-CN" altLang="en-US" sz="1500" u="none" baseline="0" smtClean="0"/>
              <a:pPr/>
              <a:t>1</a:t>
            </a:fld>
            <a:endParaRPr kumimoji="1" lang="zh-CN" altLang="en-US" sz="1500" u="none" baseline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3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60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4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5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4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7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8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  <a:pPr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3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4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6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7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41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5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	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5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9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Line 1054">
            <a:extLst>
              <a:ext uri="{FF2B5EF4-FFF2-40B4-BE49-F238E27FC236}">
                <a16:creationId xmlns:a16="http://schemas.microsoft.com/office/drawing/2014/main" id="{F960DCE0-5A2B-40F6-AA64-23EF6CE496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428F756-92F4-4785-99A9-B9F6CF8DE212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F66F904-97E3-461E-A909-B48EFE1F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E9027BC-D759-47BC-91E4-81B8DE55A144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1C4234-E0E3-4628-B6BF-598E03ED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3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3CCCD5C-147E-4067-BE0E-11FB96A4AF69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EFBA33-F74D-4DEB-9682-768E73D1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00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D9745-F3E5-4591-BEED-D26DD27829E3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1E6B1BD-C272-490D-96ED-59E80DE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3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444BC-F640-4DA0-B1BF-90CB3762D5C3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D0A04A4-B766-4BF2-B60C-D7917A29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32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02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45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7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8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9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268" y="131401"/>
            <a:ext cx="7005464" cy="742921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>
            <a:lvl1pPr marL="342891" indent="-342891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32" indent="-285744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2971" indent="-228594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160" indent="-228594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349" indent="-228594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12E16E5-7A8D-403A-8B16-5B4D23BE024D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1E3B416E-7C99-4F67-B388-2170E5845D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874322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0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55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72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53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0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6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39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8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1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216" y="44625"/>
            <a:ext cx="7869560" cy="792083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891" indent="-342891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D5DE39A-44C9-4838-8984-BDBFB38A585A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0100956A-2938-467A-8E68-344C3F49840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95536" y="980728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2AF0BA5-B7A1-4371-9E04-48D4EB0A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193FA72-0228-4AEE-B4A1-A39A3D0AE499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984DB09-7B5A-4E12-8A36-9BC7DC5D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11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A2FFFDE-34EC-4F8B-A19C-ABC44BD58F83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3AB489D-3E56-41BA-882C-E4111334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91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081959-BA0A-4A0C-A964-778EAD797AD8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966EA8EA-28DD-4838-8ADE-40C05803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F02C8B0-5E6F-4A88-9D11-958CAF86C74A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8DC3F-086F-4BE4-A375-C87AF4A0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17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DAF16A4-8839-4FF0-8B87-2A0277340ACE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624285E-5C7B-4DB7-B9C3-32DB5FEA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85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99028BF-7E04-452F-82E7-68D11517D3DF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CD7B989E-1B62-48A4-AD82-B1E6EEFC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46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8C5903DA-DDF1-40C7-B33F-664703B0934C}" type="datetime1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  <a:pPr>
                <a:defRPr/>
              </a:pPr>
              <a:t>2025/9/21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7" name="Line 1054">
            <a:extLst>
              <a:ext uri="{FF2B5EF4-FFF2-40B4-BE49-F238E27FC236}">
                <a16:creationId xmlns:a16="http://schemas.microsoft.com/office/drawing/2014/main" id="{E120BAAA-3DE5-4EBD-8D9E-FADBF75D124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1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de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4BDCB-6DC4-49B7-8D50-6D35E8F64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25649"/>
            <a:ext cx="9144000" cy="171291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kumimoji="1" lang="en-US" altLang="zh-CN" sz="2900" dirty="0">
                <a:ea typeface="宋体" charset="-122"/>
              </a:rPr>
              <a:t>Computer Organization &amp; Design</a:t>
            </a:r>
            <a:r>
              <a:rPr kumimoji="1" lang="zh-CN" altLang="en-US" sz="2900" dirty="0">
                <a:ea typeface="宋体" charset="-122"/>
              </a:rPr>
              <a:t>实验与课程设计</a:t>
            </a:r>
            <a:br>
              <a:rPr kumimoji="1" lang="en-US" altLang="zh-CN" sz="2900" dirty="0">
                <a:ea typeface="宋体" charset="-122"/>
              </a:rPr>
            </a:br>
            <a:br>
              <a:rPr kumimoji="1" lang="en-US" altLang="zh-CN" sz="3200" dirty="0"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Lab0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VIVADO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介绍</a:t>
            </a: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&amp;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模块封装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b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endParaRPr kumimoji="1" lang="zh-CN" altLang="en-US" sz="3200" dirty="0">
              <a:solidFill>
                <a:srgbClr val="660066"/>
              </a:solidFill>
              <a:latin typeface="Cambria" charset="0"/>
              <a:ea typeface="宋体" charset="-122"/>
            </a:endParaRPr>
          </a:p>
        </p:txBody>
      </p:sp>
      <p:sp>
        <p:nvSpPr>
          <p:cNvPr id="16386" name="副标题 2">
            <a:extLst>
              <a:ext uri="{FF2B5EF4-FFF2-40B4-BE49-F238E27FC236}">
                <a16:creationId xmlns:a16="http://schemas.microsoft.com/office/drawing/2014/main" id="{63EAEB79-5BB8-4AE3-AD93-4D5691C910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00525"/>
            <a:ext cx="6400800" cy="1752600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Ma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De (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马德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  <a:hlinkClick r:id="rId3"/>
              </a:rPr>
              <a:t>made@zju.edu.cn</a:t>
            </a:r>
            <a:endParaRPr kumimoji="1"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kumimoji="1"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2025</a:t>
            </a:r>
            <a:endParaRPr kumimoji="1"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387" name="矩形 3">
            <a:extLst>
              <a:ext uri="{FF2B5EF4-FFF2-40B4-BE49-F238E27FC236}">
                <a16:creationId xmlns:a16="http://schemas.microsoft.com/office/drawing/2014/main" id="{F3795BA3-3C89-4438-9FB1-A4B0A1E7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1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600" u="none" dirty="0"/>
              <a:t>College of Computer Science, Zhejiang University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E733E9-033C-4610-89E4-6636FA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9"/>
            <a:ext cx="6396217" cy="59119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006" y="1090880"/>
            <a:ext cx="2792994" cy="5767119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开发流程主要分为三阶段：系统设计输入；实现；硬件编程和验证。每个阶段又有不同的方法和步骤。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系统设计输入：传统的</a:t>
            </a:r>
            <a:r>
              <a:rPr lang="en-US" altLang="zh-CN" sz="1800" dirty="0">
                <a:solidFill>
                  <a:schemeClr val="tx1"/>
                </a:solidFill>
              </a:rPr>
              <a:t>RTL</a:t>
            </a:r>
            <a:r>
              <a:rPr lang="zh-CN" altLang="en-US" sz="1800" dirty="0">
                <a:solidFill>
                  <a:schemeClr val="tx1"/>
                </a:solidFill>
              </a:rPr>
              <a:t>开发；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集成器及第三方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核；高层次综合</a:t>
            </a:r>
            <a:r>
              <a:rPr lang="en-US" altLang="zh-CN" sz="1800" dirty="0">
                <a:solidFill>
                  <a:schemeClr val="tx1"/>
                </a:solidFill>
              </a:rPr>
              <a:t>C/C++</a:t>
            </a:r>
            <a:r>
              <a:rPr lang="zh-CN" altLang="en-US" sz="1800" dirty="0">
                <a:solidFill>
                  <a:schemeClr val="tx1"/>
                </a:solidFill>
              </a:rPr>
              <a:t>语言设计输入，嵌入式集成开发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输入等。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实现：逻辑仿真；逻辑分配及物理约束；综合实现及时序分析等。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硬件编程和验证：生成比特流；</a:t>
            </a:r>
            <a:r>
              <a:rPr lang="en-US" altLang="zh-CN" sz="1800" dirty="0">
                <a:solidFill>
                  <a:schemeClr val="tx1"/>
                </a:solidFill>
              </a:rPr>
              <a:t>JTAG</a:t>
            </a:r>
            <a:r>
              <a:rPr lang="zh-CN" altLang="en-US" sz="1800" dirty="0">
                <a:solidFill>
                  <a:schemeClr val="tx1"/>
                </a:solidFill>
              </a:rPr>
              <a:t>调试测试；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导出及嵌入式</a:t>
            </a:r>
            <a:r>
              <a:rPr lang="en-US" altLang="zh-CN" sz="1800" dirty="0">
                <a:solidFill>
                  <a:schemeClr val="tx1"/>
                </a:solidFill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</a:rPr>
              <a:t>引导和测试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75BD36-6D40-4F4E-ACDB-C643818322C8}"/>
              </a:ext>
            </a:extLst>
          </p:cNvPr>
          <p:cNvSpPr txBox="1"/>
          <p:nvPr/>
        </p:nvSpPr>
        <p:spPr>
          <a:xfrm>
            <a:off x="55240" y="1174763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系统设计输入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B051E5-1593-40D9-A235-A72EC812E3D4}"/>
              </a:ext>
            </a:extLst>
          </p:cNvPr>
          <p:cNvSpPr txBox="1"/>
          <p:nvPr/>
        </p:nvSpPr>
        <p:spPr>
          <a:xfrm>
            <a:off x="55240" y="3420490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B0782-8A04-4661-B814-8A82EEB66D66}"/>
              </a:ext>
            </a:extLst>
          </p:cNvPr>
          <p:cNvSpPr txBox="1"/>
          <p:nvPr/>
        </p:nvSpPr>
        <p:spPr>
          <a:xfrm>
            <a:off x="0" y="6237312"/>
            <a:ext cx="169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硬件编程和验证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5A23E-6026-4604-8783-0462305C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3605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183" y="211515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[4:0]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 [4:0]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	  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243295" y="3424353"/>
            <a:ext cx="168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MUX2T1_5.sym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70239-8050-4465-B195-CAC0E36C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78" y="954460"/>
            <a:ext cx="3343976" cy="2839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1AF946-6A69-45FE-9189-31D8817E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3891961"/>
            <a:ext cx="3533775" cy="263060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F789B-B059-4794-A252-C426A41B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045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233777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MUX4T1_5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[1:0] s,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I0,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I2,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I3,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[4:0] o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      );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MUX4T1_32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[1:0] s,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I1,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I2,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I3,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 	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1E0B07-E16D-4EE3-BED8-CE7F37AB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70" y="1070992"/>
            <a:ext cx="2146440" cy="2614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461E8-256C-4792-986F-8FBEA2DB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776241"/>
            <a:ext cx="2441521" cy="253307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9BA563-8D19-41AB-BC15-520A2582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499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7314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112568"/>
          </a:xfrm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8</a:t>
            </a:r>
            <a:r>
              <a:rPr lang="zh-CN" altLang="en-US" dirty="0"/>
              <a:t>选一</a:t>
            </a:r>
            <a:endParaRPr lang="en-US" altLang="zh-CN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MUX8T1_32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I1,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I2,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I3,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I4,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I5,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I7,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[2:0] 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41" lvl="1" indent="0">
              <a:buNone/>
            </a:pP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930E9-3E77-4356-A98C-F3417F1E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484784"/>
            <a:ext cx="2676525" cy="40671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8BA708-0C88-4330-9F39-FC11D338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09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752" y="25513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28" y="1160748"/>
            <a:ext cx="8229600" cy="4968552"/>
          </a:xfrm>
        </p:spPr>
        <p:txBody>
          <a:bodyPr/>
          <a:lstStyle/>
          <a:p>
            <a:pPr marL="514338" indent="-457189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位加法器模块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无进位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add_32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add_32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    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c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60F84A-ED5D-4E4A-8D06-28FDE159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68" y="1687404"/>
            <a:ext cx="2552700" cy="160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149D59-53B2-4E5F-AB30-CF83752BD1BE}"/>
              </a:ext>
            </a:extLst>
          </p:cNvPr>
          <p:cNvSpPr txBox="1"/>
          <p:nvPr/>
        </p:nvSpPr>
        <p:spPr>
          <a:xfrm>
            <a:off x="214833" y="3933056"/>
            <a:ext cx="2540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一位全加器的真值表如下图，其中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为加数，输出和为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D3DA8B-1105-410A-9233-24C2084EA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25316"/>
              </p:ext>
            </p:extLst>
          </p:nvPr>
        </p:nvGraphicFramePr>
        <p:xfrm>
          <a:off x="3131840" y="3645024"/>
          <a:ext cx="2331385" cy="1927860"/>
        </p:xfrm>
        <a:graphic>
          <a:graphicData uri="http://schemas.openxmlformats.org/drawingml/2006/table">
            <a:tbl>
              <a:tblPr/>
              <a:tblGrid>
                <a:gridCol w="747209">
                  <a:extLst>
                    <a:ext uri="{9D8B030D-6E8A-4147-A177-3AD203B41FA5}">
                      <a16:colId xmlns:a16="http://schemas.microsoft.com/office/drawing/2014/main" val="168213408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24527455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42444022"/>
                    </a:ext>
                  </a:extLst>
                </a:gridCol>
              </a:tblGrid>
              <a:tr h="23296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55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824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27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6559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35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6213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293D4-CCD1-4CCB-A196-E68E7B33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2439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719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ADC32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C0,		//C0=1</a:t>
            </a:r>
            <a:r>
              <a:rPr lang="zh-CN" altLang="en-US" sz="2000" dirty="0"/>
              <a:t>减法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[32:0] S	//S[32]</a:t>
            </a:r>
            <a:r>
              <a:rPr lang="zh-CN" altLang="en-US" sz="2000" dirty="0"/>
              <a:t>进位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77" y="1052736"/>
            <a:ext cx="2657475" cy="2009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6D6D0B-0BD1-4997-9A36-9170B1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31033"/>
              </p:ext>
            </p:extLst>
          </p:nvPr>
        </p:nvGraphicFramePr>
        <p:xfrm>
          <a:off x="4647457" y="3617168"/>
          <a:ext cx="4464495" cy="3124200"/>
        </p:xfrm>
        <a:graphic>
          <a:graphicData uri="http://schemas.openxmlformats.org/drawingml/2006/table">
            <a:tbl>
              <a:tblPr/>
              <a:tblGrid>
                <a:gridCol w="892899">
                  <a:extLst>
                    <a:ext uri="{9D8B030D-6E8A-4147-A177-3AD203B41FA5}">
                      <a16:colId xmlns:a16="http://schemas.microsoft.com/office/drawing/2014/main" val="3042208886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35798826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021674854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80472290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886393187"/>
                    </a:ext>
                  </a:extLst>
                </a:gridCol>
              </a:tblGrid>
              <a:tr h="2945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2204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Ci-1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427981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220630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4019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52684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4208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06935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94097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1044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84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9104391-925F-4BDA-A618-91FC2FF6F06E}"/>
              </a:ext>
            </a:extLst>
          </p:cNvPr>
          <p:cNvSpPr txBox="1"/>
          <p:nvPr/>
        </p:nvSpPr>
        <p:spPr>
          <a:xfrm>
            <a:off x="196156" y="425454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一位带进位加法的真值表如下图，其中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为加数，相邻低位来的进位数为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Ci-1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，输出本位和为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。向相邻高位进位数为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F4C5F-6CD1-40EB-AFEF-1E9262CE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93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5566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8" y="111230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>
              <a:spcBef>
                <a:spcPts val="0"/>
              </a:spcBef>
            </a:pPr>
            <a:r>
              <a:rPr lang="zh-CN" altLang="en-US" sz="2000" dirty="0"/>
              <a:t>输入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B:</a:t>
            </a:r>
            <a:r>
              <a:rPr lang="zh-CN" altLang="en-US" sz="2000" dirty="0"/>
              <a:t>为加减器的两个操作数输入</a:t>
            </a: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zh-CN" altLang="en-US" sz="2000" dirty="0"/>
              <a:t>输出</a:t>
            </a:r>
            <a:r>
              <a:rPr lang="en-US" altLang="zh-CN" sz="2000" dirty="0"/>
              <a:t>S:</a:t>
            </a:r>
            <a:r>
              <a:rPr lang="zh-CN" altLang="en-US" sz="2000" dirty="0"/>
              <a:t>为加减器的运算结果输出，</a:t>
            </a:r>
            <a:r>
              <a:rPr lang="zh-CN" altLang="en-US" sz="2000" dirty="0">
                <a:solidFill>
                  <a:srgbClr val="FF0000"/>
                </a:solidFill>
              </a:rPr>
              <a:t>带进位所以扩展</a:t>
            </a:r>
            <a:r>
              <a:rPr lang="en-US" altLang="zh-CN" sz="2000" dirty="0">
                <a:solidFill>
                  <a:srgbClr val="FF0000"/>
                </a:solidFill>
              </a:rPr>
              <a:t> S[32]</a:t>
            </a:r>
          </a:p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输入</a:t>
            </a:r>
            <a:r>
              <a:rPr lang="en-US" altLang="zh-CN" sz="2000" dirty="0">
                <a:solidFill>
                  <a:srgbClr val="FF0000"/>
                </a:solidFill>
              </a:rPr>
              <a:t>C0:</a:t>
            </a:r>
            <a:r>
              <a:rPr lang="zh-CN" altLang="en-US" sz="2000" dirty="0">
                <a:solidFill>
                  <a:srgbClr val="000099"/>
                </a:solidFill>
              </a:rPr>
              <a:t>同时实现加减运算，而输出只有一个，因此需要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99"/>
                </a:solidFill>
              </a:rPr>
              <a:t>                    </a:t>
            </a:r>
            <a:r>
              <a:rPr lang="zh-CN" altLang="en-US" sz="2000" dirty="0">
                <a:solidFill>
                  <a:srgbClr val="000099"/>
                </a:solidFill>
              </a:rPr>
              <a:t>选择控制</a:t>
            </a:r>
            <a:r>
              <a:rPr lang="en-US" altLang="zh-CN" sz="2000" dirty="0">
                <a:solidFill>
                  <a:srgbClr val="000099"/>
                </a:solidFill>
              </a:rPr>
              <a:t>C0=0</a:t>
            </a:r>
            <a:r>
              <a:rPr lang="zh-CN" altLang="en-US" sz="2000" dirty="0">
                <a:solidFill>
                  <a:srgbClr val="000099"/>
                </a:solidFill>
              </a:rPr>
              <a:t>，加法；</a:t>
            </a:r>
            <a:r>
              <a:rPr lang="en-US" altLang="zh-CN" sz="2000" dirty="0">
                <a:solidFill>
                  <a:srgbClr val="000099"/>
                </a:solidFill>
              </a:rPr>
              <a:t>C0=1</a:t>
            </a:r>
            <a:r>
              <a:rPr lang="zh-CN" altLang="en-US" sz="2000" dirty="0">
                <a:solidFill>
                  <a:srgbClr val="000099"/>
                </a:solidFill>
              </a:rPr>
              <a:t>，减法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方法一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C8F0773-E254-4E53-8A05-67412B7FB610}"/>
              </a:ext>
            </a:extLst>
          </p:cNvPr>
          <p:cNvSpPr/>
          <p:nvPr/>
        </p:nvSpPr>
        <p:spPr>
          <a:xfrm>
            <a:off x="1331640" y="342900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+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B61FB6-7031-4A22-831A-09B65653BC25}"/>
              </a:ext>
            </a:extLst>
          </p:cNvPr>
          <p:cNvSpPr/>
          <p:nvPr/>
        </p:nvSpPr>
        <p:spPr>
          <a:xfrm>
            <a:off x="1331640" y="4279565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-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8C52158D-F4AF-4105-801B-F90EBC7A3EAB}"/>
              </a:ext>
            </a:extLst>
          </p:cNvPr>
          <p:cNvSpPr/>
          <p:nvPr/>
        </p:nvSpPr>
        <p:spPr>
          <a:xfrm rot="5400000">
            <a:off x="2404994" y="3723797"/>
            <a:ext cx="1080120" cy="778557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418902-6321-4F30-BF79-8589A171617F}"/>
              </a:ext>
            </a:extLst>
          </p:cNvPr>
          <p:cNvCxnSpPr/>
          <p:nvPr/>
        </p:nvCxnSpPr>
        <p:spPr>
          <a:xfrm>
            <a:off x="755576" y="358482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E41CD3-5210-4AB1-B040-44F7FD3D78CA}"/>
              </a:ext>
            </a:extLst>
          </p:cNvPr>
          <p:cNvCxnSpPr/>
          <p:nvPr/>
        </p:nvCxnSpPr>
        <p:spPr>
          <a:xfrm>
            <a:off x="755576" y="4729791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BC65854-2143-44BE-AEAA-EA9BF52818C2}"/>
              </a:ext>
            </a:extLst>
          </p:cNvPr>
          <p:cNvCxnSpPr/>
          <p:nvPr/>
        </p:nvCxnSpPr>
        <p:spPr>
          <a:xfrm>
            <a:off x="1979711" y="443711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52A1E6-CC28-4590-B2EB-6546AD66ED6F}"/>
              </a:ext>
            </a:extLst>
          </p:cNvPr>
          <p:cNvCxnSpPr/>
          <p:nvPr/>
        </p:nvCxnSpPr>
        <p:spPr>
          <a:xfrm>
            <a:off x="1979711" y="3789040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726D60B-74AD-4D4E-BA5C-74F4F971DEB9}"/>
              </a:ext>
            </a:extLst>
          </p:cNvPr>
          <p:cNvSpPr txBox="1"/>
          <p:nvPr/>
        </p:nvSpPr>
        <p:spPr>
          <a:xfrm>
            <a:off x="475928" y="338834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FC15D-156A-4D92-B6C0-83279A507E89}"/>
              </a:ext>
            </a:extLst>
          </p:cNvPr>
          <p:cNvSpPr txBox="1"/>
          <p:nvPr/>
        </p:nvSpPr>
        <p:spPr>
          <a:xfrm>
            <a:off x="459534" y="454628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A393AE-BECD-46E7-A10A-FC39BC0FA49B}"/>
              </a:ext>
            </a:extLst>
          </p:cNvPr>
          <p:cNvCxnSpPr>
            <a:cxnSpLocks/>
          </p:cNvCxnSpPr>
          <p:nvPr/>
        </p:nvCxnSpPr>
        <p:spPr>
          <a:xfrm>
            <a:off x="1043608" y="4430427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DC7D795-E557-4C71-886F-1EF8D33A2F84}"/>
              </a:ext>
            </a:extLst>
          </p:cNvPr>
          <p:cNvCxnSpPr/>
          <p:nvPr/>
        </p:nvCxnSpPr>
        <p:spPr>
          <a:xfrm flipV="1">
            <a:off x="1043608" y="3584822"/>
            <a:ext cx="0" cy="845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E7215B1-DE9D-481F-B6FB-DB12F23ADD39}"/>
              </a:ext>
            </a:extLst>
          </p:cNvPr>
          <p:cNvCxnSpPr>
            <a:cxnSpLocks/>
          </p:cNvCxnSpPr>
          <p:nvPr/>
        </p:nvCxnSpPr>
        <p:spPr>
          <a:xfrm>
            <a:off x="907976" y="3757681"/>
            <a:ext cx="4111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431006C-9ACF-49EB-AC4B-78EBF980D24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91582" y="3757101"/>
            <a:ext cx="0" cy="973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97CCB7-F64D-4B47-9DC2-C9A72BAB03E1}"/>
              </a:ext>
            </a:extLst>
          </p:cNvPr>
          <p:cNvCxnSpPr>
            <a:cxnSpLocks/>
          </p:cNvCxnSpPr>
          <p:nvPr/>
        </p:nvCxnSpPr>
        <p:spPr>
          <a:xfrm flipV="1">
            <a:off x="2969487" y="3284984"/>
            <a:ext cx="0" cy="432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1E8716D-967A-4D2A-B181-19A546065F42}"/>
              </a:ext>
            </a:extLst>
          </p:cNvPr>
          <p:cNvSpPr txBox="1"/>
          <p:nvPr/>
        </p:nvSpPr>
        <p:spPr>
          <a:xfrm>
            <a:off x="2810992" y="294114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5DC8553-267E-4DC0-9244-8686943A00C7}"/>
              </a:ext>
            </a:extLst>
          </p:cNvPr>
          <p:cNvCxnSpPr/>
          <p:nvPr/>
        </p:nvCxnSpPr>
        <p:spPr>
          <a:xfrm>
            <a:off x="3334333" y="4113075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DB23948-49F9-43BD-8B88-413E368E3A8A}"/>
              </a:ext>
            </a:extLst>
          </p:cNvPr>
          <p:cNvSpPr txBox="1"/>
          <p:nvPr/>
        </p:nvSpPr>
        <p:spPr>
          <a:xfrm>
            <a:off x="3867312" y="387469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FCA5CC-B164-4E9E-A88E-9C3D6198510C}"/>
              </a:ext>
            </a:extLst>
          </p:cNvPr>
          <p:cNvSpPr txBox="1"/>
          <p:nvPr/>
        </p:nvSpPr>
        <p:spPr>
          <a:xfrm>
            <a:off x="2537439" y="359658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CB05D80-545C-4263-939C-E7DD96A332E7}"/>
              </a:ext>
            </a:extLst>
          </p:cNvPr>
          <p:cNvSpPr txBox="1"/>
          <p:nvPr/>
        </p:nvSpPr>
        <p:spPr>
          <a:xfrm>
            <a:off x="2537439" y="418757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4D7FAA-40E7-41C4-8782-FB16AF8B1276}"/>
              </a:ext>
            </a:extLst>
          </p:cNvPr>
          <p:cNvSpPr txBox="1"/>
          <p:nvPr/>
        </p:nvSpPr>
        <p:spPr>
          <a:xfrm>
            <a:off x="5400427" y="3874695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r>
              <a:rPr lang="zh-CN" altLang="en-US" dirty="0"/>
              <a:t>：数字逻辑设计中，减法比加法要复杂，资源消耗也大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FF69E-1299-4C46-BF78-58D148D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35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42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50" y="119675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减法即为加负数，而计算机语言中，负数通常采用补码表示；所以采用“被减数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（减数的补码）”方式进行逻辑设计。</a:t>
                </a:r>
                <a:endParaRPr lang="en-US" altLang="zh-CN" dirty="0"/>
              </a:p>
              <a:p>
                <a:r>
                  <a:rPr lang="zh-CN" altLang="en-US" dirty="0"/>
                  <a:t>假设有减数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和被减数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，计算差为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</m:oMath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补码</a:t>
                </a:r>
                <a:r>
                  <a:rPr lang="en-US" altLang="zh-CN" b="0" dirty="0"/>
                  <a:t>)</a:t>
                </a:r>
              </a:p>
              <a:p>
                <a:pPr>
                  <a:defRPr/>
                </a:pPr>
                <a:r>
                  <a:rPr lang="en-US" altLang="zh-CN" dirty="0"/>
                  <a:t>     Y</a:t>
                </a:r>
                <a:r>
                  <a:rPr lang="zh-CN" altLang="en-US" dirty="0"/>
                  <a:t>的补码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 dirty="0"/>
                  <a:t>              </a:t>
                </a:r>
                <a:r>
                  <a:rPr lang="zh-CN" altLang="en-US" b="0" dirty="0"/>
                  <a:t>即为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取反码再加一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en-US" altLang="zh-CN" b="0" dirty="0" err="1"/>
                  <a:t>Eg</a:t>
                </a:r>
                <a:r>
                  <a:rPr lang="en-US" altLang="zh-CN" b="0" dirty="0"/>
                  <a:t>: X=1100;Y=0010;</a:t>
                </a:r>
                <a:r>
                  <a:rPr lang="zh-CN" altLang="en-US" b="0" dirty="0"/>
                  <a:t>计算差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zh-CN" altLang="en-US" b="0" dirty="0"/>
                  <a:t>首先对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按位取反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的反码</a:t>
                </a:r>
                <a:r>
                  <a:rPr lang="en-US" altLang="zh-CN" dirty="0"/>
                  <a:t>=1101</a:t>
                </a:r>
              </a:p>
              <a:p>
                <a:pPr>
                  <a:defRPr/>
                </a:pPr>
                <a:r>
                  <a:rPr lang="zh-CN" altLang="en-US" b="0" dirty="0"/>
                  <a:t>然后计算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的补码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Y+1=1110</a:t>
                </a:r>
              </a:p>
              <a:p>
                <a:pPr>
                  <a:defRPr/>
                </a:pPr>
                <a:r>
                  <a:rPr lang="zh-CN" altLang="en-US" dirty="0"/>
                  <a:t>最后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加上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的补码：</a:t>
                </a:r>
                <a:r>
                  <a:rPr lang="en-US" altLang="zh-CN" dirty="0"/>
                  <a:t>1100+1110=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1010</a:t>
                </a:r>
              </a:p>
              <a:p>
                <a:pPr>
                  <a:defRPr/>
                </a:pPr>
                <a:r>
                  <a:rPr lang="zh-CN" altLang="en-US" b="0" dirty="0"/>
                  <a:t>舍弃第五位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：结果为</a:t>
                </a:r>
                <a:r>
                  <a:rPr lang="en-US" altLang="zh-CN" b="0" dirty="0"/>
                  <a:t>1010</a:t>
                </a:r>
              </a:p>
              <a:p>
                <a:pPr>
                  <a:defRPr/>
                </a:pPr>
                <a:r>
                  <a:rPr lang="zh-CN" altLang="en-US" dirty="0"/>
                  <a:t>十进制验证：</a:t>
                </a:r>
                <a:r>
                  <a:rPr lang="en-US" altLang="zh-CN" dirty="0"/>
                  <a:t>1100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— 0010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=1010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）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blipFill>
                <a:blip r:embed="rId3"/>
                <a:stretch>
                  <a:fillRect l="-911" t="-711"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ACAF8323-5AB3-41F3-8FEF-CD765EBBFADE}"/>
              </a:ext>
            </a:extLst>
          </p:cNvPr>
          <p:cNvSpPr/>
          <p:nvPr/>
        </p:nvSpPr>
        <p:spPr>
          <a:xfrm rot="199053">
            <a:off x="6300192" y="4221088"/>
            <a:ext cx="1980221" cy="1152128"/>
          </a:xfrm>
          <a:prstGeom prst="cloudCallout">
            <a:avLst>
              <a:gd name="adj1" fmla="val -165130"/>
              <a:gd name="adj2" fmla="val -382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硬件如何实现反码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5D7B4-AE5E-4058-B085-9E4B9183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72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509" y="25381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反码</a:t>
                </a:r>
                <a:r>
                  <a:rPr lang="zh-CN" altLang="en-US" b="0" dirty="0"/>
                  <a:t>：将每一位取反</a:t>
                </a:r>
                <a:endParaRPr lang="en-US" altLang="zh-CN" b="0" dirty="0"/>
              </a:p>
              <a:p>
                <a:pPr>
                  <a:defRPr/>
                </a:pPr>
                <a:r>
                  <a:rPr lang="en-US" altLang="zh-CN" dirty="0"/>
                  <a:t>1010</a:t>
                </a:r>
                <a:r>
                  <a:rPr lang="zh-CN" altLang="en-US" dirty="0"/>
                  <a:t>反码：       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  <a:r>
                  <a:rPr lang="en-US" altLang="zh-CN" dirty="0"/>
                  <a:t> </a:t>
                </a:r>
              </a:p>
              <a:p>
                <a:pPr>
                  <a:defRPr/>
                </a:pPr>
                <a:r>
                  <a:rPr lang="en-US" altLang="zh-CN" b="0" dirty="0"/>
                  <a:t>0101</a:t>
                </a:r>
                <a:r>
                  <a:rPr lang="zh-CN" altLang="en-US" b="0" dirty="0"/>
                  <a:t>反码：       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异或</a:t>
                </a:r>
                <a:r>
                  <a:rPr lang="zh-CN" altLang="en-US" dirty="0"/>
                  <a:t>：输入相同为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1</a:t>
                </a:r>
              </a:p>
              <a:p>
                <a:pPr>
                  <a:defRPr/>
                </a:pPr>
                <a:r>
                  <a:rPr lang="en-US" altLang="zh-CN" b="0" dirty="0"/>
                  <a:t>1010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𝑋𝑂𝑅</m:t>
                    </m:r>
                  </m:oMath>
                </a14:m>
                <a:r>
                  <a:rPr lang="en-US" altLang="zh-CN" b="0" dirty="0"/>
                  <a:t> 1111</a:t>
                </a:r>
                <a:r>
                  <a:rPr lang="en-US" altLang="zh-CN" dirty="0"/>
                  <a:t>: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</a:p>
              <a:p>
                <a:pPr>
                  <a:defRPr/>
                </a:pPr>
                <a:r>
                  <a:rPr lang="en-US" altLang="zh-CN" b="0" dirty="0"/>
                  <a:t>0101 </a:t>
                </a:r>
                <a:r>
                  <a:rPr lang="zh-CN" altLang="en-US" b="0" dirty="0"/>
                  <a:t>𝑋𝑂𝑅 </a:t>
                </a:r>
                <a:r>
                  <a:rPr lang="en-US" altLang="zh-CN" b="0" dirty="0"/>
                  <a:t>1111: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en-US" altLang="zh-CN" b="0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blipFill>
                <a:blip r:embed="rId3"/>
                <a:stretch>
                  <a:fillRect l="-986" t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83A52D60-C902-4CCF-B685-550FDA5754B2}"/>
              </a:ext>
            </a:extLst>
          </p:cNvPr>
          <p:cNvSpPr/>
          <p:nvPr/>
        </p:nvSpPr>
        <p:spPr>
          <a:xfrm>
            <a:off x="3545607" y="2354474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196B93-AB2D-4325-8CD5-7AD6A28B5454}"/>
              </a:ext>
            </a:extLst>
          </p:cNvPr>
          <p:cNvSpPr txBox="1"/>
          <p:nvPr/>
        </p:nvSpPr>
        <p:spPr>
          <a:xfrm>
            <a:off x="4733740" y="229175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异或操作求反码：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进行异或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0A4A01-D856-4DC7-AC56-4A560879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2" y="3600363"/>
            <a:ext cx="3047281" cy="10443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F68865-176D-48CE-A06C-8D39684A0E52}"/>
              </a:ext>
            </a:extLst>
          </p:cNvPr>
          <p:cNvSpPr txBox="1"/>
          <p:nvPr/>
        </p:nvSpPr>
        <p:spPr>
          <a:xfrm>
            <a:off x="619031" y="4593613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四位行波进位加法器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6D1CF9-804C-4157-9B2B-09F406FB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31" y="4924088"/>
            <a:ext cx="3047281" cy="10894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790ED5-B8D3-4DD2-B4E6-6FEBD1C7DF5B}"/>
              </a:ext>
            </a:extLst>
          </p:cNvPr>
          <p:cNvSpPr txBox="1"/>
          <p:nvPr/>
        </p:nvSpPr>
        <p:spPr>
          <a:xfrm>
            <a:off x="619030" y="5913276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八位行波进位加法器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4" y="3374464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3545607" y="4373215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10CAE7-A1DC-4381-9751-A09BA6F9A6EF}"/>
              </a:ext>
            </a:extLst>
          </p:cNvPr>
          <p:cNvSpPr txBox="1"/>
          <p:nvPr/>
        </p:nvSpPr>
        <p:spPr>
          <a:xfrm>
            <a:off x="5667238" y="5149905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八位加</a:t>
            </a:r>
            <a:r>
              <a:rPr lang="en-US" altLang="zh-CN" dirty="0"/>
              <a:t>/</a:t>
            </a:r>
            <a:r>
              <a:rPr lang="zh-CN" altLang="en-US" dirty="0"/>
              <a:t>减法器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9A8ABA-9B89-45AC-A066-7739BA1D7142}"/>
              </a:ext>
            </a:extLst>
          </p:cNvPr>
          <p:cNvSpPr txBox="1"/>
          <p:nvPr/>
        </p:nvSpPr>
        <p:spPr>
          <a:xfrm>
            <a:off x="3545607" y="5538015"/>
            <a:ext cx="554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每个减数</a:t>
            </a:r>
            <a:r>
              <a:rPr lang="en-US" altLang="zh-CN" dirty="0"/>
              <a:t>b</a:t>
            </a:r>
            <a:r>
              <a:rPr lang="zh-CN" altLang="en-US" dirty="0"/>
              <a:t>输入都经过一个异或门；异或门的另外一个输入为控制端，并且当其为</a:t>
            </a:r>
            <a:r>
              <a:rPr lang="en-US" altLang="zh-CN" dirty="0"/>
              <a:t>1</a:t>
            </a:r>
            <a:r>
              <a:rPr lang="zh-CN" altLang="en-US" dirty="0"/>
              <a:t>时才进行减法操作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ACEAC4-2B00-4328-9ACF-E9466A3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31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853" y="2700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" y="1962052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4676750" y="2409611"/>
            <a:ext cx="615330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/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由原理图得到真值表：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SUB=0;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f=b;</a:t>
                </a:r>
                <a:r>
                  <a:rPr lang="zh-CN" altLang="en-US" sz="1600" dirty="0"/>
                  <a:t>且此时进位为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b,</a:t>
                </a:r>
                <a:r>
                  <a:rPr lang="zh-CN" altLang="en-US" sz="1600" dirty="0"/>
                  <a:t>求和；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SUB=1;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;b</a:t>
                </a:r>
                <a:r>
                  <a:rPr lang="zh-CN" altLang="en-US" sz="1600" dirty="0"/>
                  <a:t>通过异或门取反，而</a:t>
                </a:r>
                <a:r>
                  <a:rPr lang="en-US" altLang="zh-CN" sz="1600" dirty="0"/>
                  <a:t>c=1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+1</a:t>
                </a:r>
                <a:r>
                  <a:rPr lang="zh-CN" altLang="en-US" sz="1600" dirty="0"/>
                  <a:t>；求和</a:t>
                </a:r>
                <a:r>
                  <a:rPr lang="en-US" altLang="zh-CN" sz="1600" dirty="0"/>
                  <a:t>--------</a:t>
                </a:r>
                <a:r>
                  <a:rPr lang="zh-CN" altLang="en-US" sz="1600" dirty="0"/>
                  <a:t>实现减法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blipFill>
                <a:blip r:embed="rId3"/>
                <a:stretch>
                  <a:fillRect l="-792" t="-2283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5C32D0A-EFC1-466F-8745-CFFE628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899084"/>
            <a:ext cx="3580609" cy="16399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B3DF4C4-14DB-4E96-9959-26A0D1D5BF6D}"/>
              </a:ext>
            </a:extLst>
          </p:cNvPr>
          <p:cNvSpPr txBox="1"/>
          <p:nvPr/>
        </p:nvSpPr>
        <p:spPr>
          <a:xfrm>
            <a:off x="4905644" y="3543402"/>
            <a:ext cx="40730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module ADC32(input [31:0] A, </a:t>
            </a:r>
          </a:p>
          <a:p>
            <a:r>
              <a:rPr lang="en-US" altLang="zh-CN" dirty="0"/>
              <a:t>	input [31:0] B, </a:t>
            </a:r>
          </a:p>
          <a:p>
            <a:r>
              <a:rPr lang="en-US" altLang="zh-CN" dirty="0"/>
              <a:t>                  input C0,</a:t>
            </a:r>
          </a:p>
          <a:p>
            <a:r>
              <a:rPr lang="en-US" altLang="zh-CN" dirty="0"/>
              <a:t>	output [32:0] S );</a:t>
            </a:r>
          </a:p>
          <a:p>
            <a:r>
              <a:rPr lang="en-US" altLang="zh-CN" dirty="0"/>
              <a:t>wire </a:t>
            </a:r>
            <a:r>
              <a:rPr lang="en-US" altLang="zh-CN" dirty="0" err="1"/>
              <a:t>B_Notation</a:t>
            </a:r>
            <a:r>
              <a:rPr lang="en-US" altLang="zh-CN" dirty="0"/>
              <a:t> = C0 ^ 1'b0;	  </a:t>
            </a:r>
          </a:p>
          <a:p>
            <a:r>
              <a:rPr lang="en-US" altLang="zh-CN" dirty="0"/>
              <a:t>assign S = {1'b0,A} + {</a:t>
            </a:r>
            <a:r>
              <a:rPr lang="en-US" altLang="zh-CN" dirty="0" err="1"/>
              <a:t>B_Notation,B</a:t>
            </a:r>
            <a:r>
              <a:rPr lang="en-US" altLang="zh-CN" dirty="0"/>
              <a:t>} + C0;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31CAFA1-039D-46BF-B01B-8A6CB3874B4F}"/>
              </a:ext>
            </a:extLst>
          </p:cNvPr>
          <p:cNvSpPr txBox="1"/>
          <p:nvPr/>
        </p:nvSpPr>
        <p:spPr>
          <a:xfrm>
            <a:off x="1115616" y="4945979"/>
            <a:ext cx="379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C0=0;S=A+B;</a:t>
            </a:r>
          </a:p>
          <a:p>
            <a:r>
              <a:rPr lang="en-US" altLang="zh-CN" dirty="0"/>
              <a:t>C0=1;S=A+</a:t>
            </a:r>
            <a:r>
              <a:rPr lang="en-US" altLang="zh-CN" dirty="0">
                <a:solidFill>
                  <a:srgbClr val="FF0000"/>
                </a:solidFill>
              </a:rPr>
              <a:t>B+1   </a:t>
            </a:r>
            <a:r>
              <a:rPr lang="zh-CN" altLang="en-US" dirty="0">
                <a:solidFill>
                  <a:srgbClr val="FF0000"/>
                </a:solidFill>
              </a:rPr>
              <a:t>最高位为进位先忽略</a:t>
            </a:r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D46D3334-6847-433B-9C9C-A59037C07817}"/>
              </a:ext>
            </a:extLst>
          </p:cNvPr>
          <p:cNvSpPr/>
          <p:nvPr/>
        </p:nvSpPr>
        <p:spPr>
          <a:xfrm rot="5400000">
            <a:off x="1942837" y="5581848"/>
            <a:ext cx="720081" cy="646331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2BFD4A-5B89-4D09-A054-8E472EEAC3AD}"/>
              </a:ext>
            </a:extLst>
          </p:cNvPr>
          <p:cNvSpPr txBox="1"/>
          <p:nvPr/>
        </p:nvSpPr>
        <p:spPr>
          <a:xfrm>
            <a:off x="1589210" y="5669028"/>
            <a:ext cx="102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0099"/>
                </a:solidFill>
              </a:rPr>
              <a:t>没有实现减法？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8B06DF-0085-4660-9CD6-D0AC2A68873B}"/>
              </a:ext>
            </a:extLst>
          </p:cNvPr>
          <p:cNvSpPr txBox="1"/>
          <p:nvPr/>
        </p:nvSpPr>
        <p:spPr>
          <a:xfrm>
            <a:off x="2659928" y="5803389"/>
            <a:ext cx="379002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未进行反码操作；需将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与进行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位扩展的“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”进行异或操作后再做输入</a:t>
            </a: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E60F5082-4E38-4A3D-B233-1D5927078266}"/>
              </a:ext>
            </a:extLst>
          </p:cNvPr>
          <p:cNvSpPr/>
          <p:nvPr/>
        </p:nvSpPr>
        <p:spPr>
          <a:xfrm>
            <a:off x="7819482" y="5341724"/>
            <a:ext cx="1259169" cy="923330"/>
          </a:xfrm>
          <a:prstGeom prst="wedgeRoundRectCallout">
            <a:avLst>
              <a:gd name="adj1" fmla="val -159960"/>
              <a:gd name="adj2" fmla="val 4322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详细实现见</a:t>
            </a:r>
            <a:r>
              <a:rPr lang="en-US" altLang="zh-CN" sz="1400" dirty="0">
                <a:solidFill>
                  <a:srgbClr val="FF0000"/>
                </a:solidFill>
              </a:rPr>
              <a:t>-------</a:t>
            </a:r>
            <a:r>
              <a:rPr lang="zh-CN" altLang="en-US" sz="1400" dirty="0">
                <a:solidFill>
                  <a:srgbClr val="FF0000"/>
                </a:solidFill>
              </a:rPr>
              <a:t>实验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dirty="0">
                <a:solidFill>
                  <a:srgbClr val="00B050"/>
                </a:solidFill>
              </a:rPr>
              <a:t>ALU</a:t>
            </a:r>
            <a:r>
              <a:rPr lang="zh-CN" altLang="en-US" sz="1400" dirty="0">
                <a:solidFill>
                  <a:srgbClr val="00B050"/>
                </a:solidFill>
              </a:rPr>
              <a:t>设计</a:t>
            </a:r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5D1E67B4-FB8B-4EC0-BF21-EA0DC2D9E4A7}"/>
              </a:ext>
            </a:extLst>
          </p:cNvPr>
          <p:cNvSpPr/>
          <p:nvPr/>
        </p:nvSpPr>
        <p:spPr>
          <a:xfrm>
            <a:off x="2771800" y="5004815"/>
            <a:ext cx="1867344" cy="127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DDAE9-DE24-44D3-984B-CC9CE17E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402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位“与”运算模块：</a:t>
            </a:r>
            <a:r>
              <a:rPr lang="en-US" altLang="zh-CN" sz="2800" dirty="0">
                <a:solidFill>
                  <a:srgbClr val="FF0000"/>
                </a:solidFill>
              </a:rPr>
              <a:t>and32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and32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59317-2642-4F36-BCAB-11E7EF4B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59" y="1955862"/>
            <a:ext cx="2581275" cy="158115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1C8934-57DB-4516-8843-1B938A115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8390"/>
              </p:ext>
            </p:extLst>
          </p:nvPr>
        </p:nvGraphicFramePr>
        <p:xfrm>
          <a:off x="230833" y="4093428"/>
          <a:ext cx="3405063" cy="1927860"/>
        </p:xfrm>
        <a:graphic>
          <a:graphicData uri="http://schemas.openxmlformats.org/drawingml/2006/table">
            <a:tbl>
              <a:tblPr/>
              <a:tblGrid>
                <a:gridCol w="1135021">
                  <a:extLst>
                    <a:ext uri="{9D8B030D-6E8A-4147-A177-3AD203B41FA5}">
                      <a16:colId xmlns:a16="http://schemas.microsoft.com/office/drawing/2014/main" val="936903766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607755343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200796245"/>
                    </a:ext>
                  </a:extLst>
                </a:gridCol>
              </a:tblGrid>
              <a:tr h="338437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与门的真值表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2488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b="1" dirty="0"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5346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3627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1048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312435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4469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1229016-3747-4205-A44A-F0A624738FA7}"/>
              </a:ext>
            </a:extLst>
          </p:cNvPr>
          <p:cNvSpPr txBox="1"/>
          <p:nvPr/>
        </p:nvSpPr>
        <p:spPr>
          <a:xfrm>
            <a:off x="3873599" y="3908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数学逻辑表达式：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 = AB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8B095F-2ECB-4B13-BC68-610293E7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3" y="4714135"/>
            <a:ext cx="2333625" cy="100012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D285D-496B-4AD7-85BD-EF0CF49E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6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4646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软件启动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安装好Vivado之后，在Windows系统 Start &gt; All Programs &gt; Xilinx Design Tools &gt; Vivado&gt; Vivado ，或者桌面上找到如下图标，点击打开Vivado。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FABA67-AC8D-4E88-BA23-E0B7F450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1120360" cy="9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AB2071-D6F0-41BD-8FF0-83D454BE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343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26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位“或”运算模块：</a:t>
            </a:r>
            <a:r>
              <a:rPr lang="en-US" altLang="zh-CN" sz="2400" dirty="0">
                <a:solidFill>
                  <a:srgbClr val="FF0000"/>
                </a:solidFill>
              </a:rPr>
              <a:t>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ECC24D-4B61-4CA7-92DF-8C19D20E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239353"/>
            <a:ext cx="2638425" cy="15525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CD4EA6-432D-4F7E-AC00-768581E7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77326"/>
              </p:ext>
            </p:extLst>
          </p:nvPr>
        </p:nvGraphicFramePr>
        <p:xfrm>
          <a:off x="244178" y="4093428"/>
          <a:ext cx="4474839" cy="1927860"/>
        </p:xfrm>
        <a:graphic>
          <a:graphicData uri="http://schemas.openxmlformats.org/drawingml/2006/table">
            <a:tbl>
              <a:tblPr/>
              <a:tblGrid>
                <a:gridCol w="1491613">
                  <a:extLst>
                    <a:ext uri="{9D8B030D-6E8A-4147-A177-3AD203B41FA5}">
                      <a16:colId xmlns:a16="http://schemas.microsoft.com/office/drawing/2014/main" val="2656666159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85379963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1653751463"/>
                    </a:ext>
                  </a:extLst>
                </a:gridCol>
              </a:tblGrid>
              <a:tr h="21060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或门的真值表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47870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altLang="zh-CN" b="1" dirty="0">
                          <a:effectLst/>
                        </a:rPr>
                        <a:t>Y</a:t>
                      </a:r>
                      <a:endParaRPr lang="en-US" b="1" dirty="0">
                        <a:effectLst/>
                      </a:endParaRP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602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3341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14687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0443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82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CF133BE-CF82-4F45-AEBD-8714FDFB0260}"/>
              </a:ext>
            </a:extLst>
          </p:cNvPr>
          <p:cNvSpPr txBox="1"/>
          <p:nvPr/>
        </p:nvSpPr>
        <p:spPr>
          <a:xfrm>
            <a:off x="4307134" y="35370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或门的数学逻辑表达式为：</a:t>
            </a:r>
            <a:r>
              <a:rPr lang="en-US" altLang="zh-CN" dirty="0"/>
              <a:t>Y=A+B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D0860A-412F-4BE6-A0A8-006D7D09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33" y="4562058"/>
            <a:ext cx="2314575" cy="9906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D1A69-BA41-423E-8990-A4D07E3F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77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476" y="28726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位“或非”运算模块：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nor32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nor32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86F35-336A-442D-982C-197C7A52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908237"/>
            <a:ext cx="2676525" cy="1628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C9A30B-F030-46FA-86B1-78EBA644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73288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D0D5DF8-2A8F-45B2-A776-90C047061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或非门真值表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B0FB4B-B37D-4DE3-8344-49AD99C24C32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Y=(A+B)’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AA6A74-FC3B-4404-BA1A-E229E207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02357"/>
            <a:ext cx="2019300" cy="8763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C3A616-3416-4D07-B4E3-FF45188A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59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4195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位“异或”运算模块：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xor32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xor32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C0C3C8-8021-48F8-A98E-84755344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04" y="1192708"/>
            <a:ext cx="2809875" cy="16287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2FA346-53BD-4481-87A6-0955EB1F2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351811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CF5A8650-5E76-4E5C-AF21-1EE9782B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异或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门真值表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F248B3-DFD7-4167-BE12-7F573B1DE9EB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Y=A          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7A03A6-C748-4303-98D6-760D9340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3" y="3946505"/>
            <a:ext cx="314325" cy="323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4F6569-CC7E-4DF9-A50B-943D3033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28" y="4834592"/>
            <a:ext cx="2047875" cy="85725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D7B7A-CF77-490D-80FF-849D3D9F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716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5895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位数逻辑右移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en-US" altLang="zh-CN" sz="3000" dirty="0">
                <a:solidFill>
                  <a:srgbClr val="FF0000"/>
                </a:solidFill>
              </a:rPr>
              <a:t>srl32</a:t>
            </a:r>
          </a:p>
          <a:p>
            <a:pPr lvl="1">
              <a:lnSpc>
                <a:spcPts val="24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/>
              <a:t>移位量由</a:t>
            </a:r>
            <a:r>
              <a:rPr lang="en-US" altLang="zh-CN" sz="2200" dirty="0"/>
              <a:t>B[4:0]</a:t>
            </a:r>
            <a:r>
              <a:rPr lang="zh-CN" altLang="en-US" sz="2200" dirty="0"/>
              <a:t>决定</a:t>
            </a:r>
            <a:endParaRPr lang="en-US" altLang="zh-CN" sz="2200" dirty="0"/>
          </a:p>
          <a:p>
            <a:pPr marL="457188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srgbClr val="FF0000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srl32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AA6351-43D9-43E7-9728-8B78C640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14" y="1628800"/>
            <a:ext cx="2990850" cy="1733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37F0EA-09EB-4297-92FC-7ED9E37FE65F}"/>
              </a:ext>
            </a:extLst>
          </p:cNvPr>
          <p:cNvSpPr txBox="1"/>
          <p:nvPr/>
        </p:nvSpPr>
        <p:spPr>
          <a:xfrm>
            <a:off x="518864" y="458112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逻辑移位：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左移时最低位补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，右移时最高位补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的移位操作。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1F372-83D0-46D3-A6C1-6B991C6D444B}"/>
              </a:ext>
            </a:extLst>
          </p:cNvPr>
          <p:cNvSpPr txBox="1"/>
          <p:nvPr/>
        </p:nvSpPr>
        <p:spPr>
          <a:xfrm>
            <a:off x="4047406" y="35139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zh-CN" dirty="0"/>
              <a:t>eg:10101010</a:t>
            </a:r>
          </a:p>
          <a:p>
            <a:endParaRPr lang="nn-NO" altLang="zh-CN" dirty="0"/>
          </a:p>
          <a:p>
            <a:r>
              <a:rPr lang="zh-CN" altLang="en-US" dirty="0"/>
              <a:t>逻辑左移一位：</a:t>
            </a:r>
            <a:r>
              <a:rPr lang="nn-NO" altLang="zh-CN" dirty="0"/>
              <a:t> 0101010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</a:p>
          <a:p>
            <a:endParaRPr lang="nn-NO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逻辑右移一位：</a:t>
            </a:r>
            <a:r>
              <a:rPr lang="nn-NO" altLang="zh-CN" dirty="0"/>
              <a:t> 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  <a:r>
              <a:rPr lang="nn-NO" altLang="zh-CN" dirty="0"/>
              <a:t>1010101</a:t>
            </a:r>
            <a:endParaRPr lang="zh-CN" altLang="nn-NO" dirty="0"/>
          </a:p>
          <a:p>
            <a:endParaRPr lang="zh-CN" altLang="nn-NO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8C3E7-3B77-410E-8600-DDC71233EE79}"/>
              </a:ext>
            </a:extLst>
          </p:cNvPr>
          <p:cNvSpPr txBox="1"/>
          <p:nvPr/>
        </p:nvSpPr>
        <p:spPr>
          <a:xfrm>
            <a:off x="3851920" y="53465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逻辑左移</a:t>
            </a:r>
            <a:r>
              <a:rPr lang="en-US" altLang="zh-CN" dirty="0"/>
              <a:t>/</a:t>
            </a:r>
            <a:r>
              <a:rPr lang="zh-CN" altLang="en-US" dirty="0"/>
              <a:t>右移（</a:t>
            </a:r>
            <a:r>
              <a:rPr lang="en-US" altLang="zh-CN" dirty="0"/>
              <a:t>&lt;&lt;</a:t>
            </a:r>
            <a:r>
              <a:rPr lang="zh-CN" altLang="en-US" dirty="0"/>
              <a:t>，</a:t>
            </a:r>
            <a:r>
              <a:rPr lang="en-US" altLang="zh-CN" dirty="0"/>
              <a:t>&gt;&gt;</a:t>
            </a:r>
            <a:r>
              <a:rPr lang="zh-CN" altLang="en-US" dirty="0"/>
              <a:t>）不管符号位，整体做移动。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85184-B494-471D-93C7-030B0587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644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37139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位数自“或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全零判断</a:t>
            </a:r>
            <a:r>
              <a:rPr lang="en-US" altLang="zh-CN" sz="2800" dirty="0">
                <a:solidFill>
                  <a:schemeClr val="tx1"/>
                </a:solidFill>
              </a:rPr>
              <a:t>)”</a:t>
            </a:r>
            <a:r>
              <a:rPr lang="zh-CN" altLang="en-US" sz="2800" dirty="0">
                <a:solidFill>
                  <a:schemeClr val="tx1"/>
                </a:solidFill>
              </a:rPr>
              <a:t>运算模块：</a:t>
            </a:r>
            <a:r>
              <a:rPr lang="en-US" altLang="zh-CN" sz="3000" dirty="0">
                <a:solidFill>
                  <a:srgbClr val="FF0000"/>
                </a:solidFill>
              </a:rPr>
              <a:t>or_bit_32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or_bit_32</a:t>
            </a:r>
            <a:r>
              <a:rPr lang="en-US" altLang="zh-CN" sz="2000" dirty="0"/>
              <a:t>(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o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	  	        </a:t>
            </a:r>
            <a:r>
              <a:rPr lang="en-US" altLang="zh-CN" sz="2000" dirty="0"/>
              <a:t>);	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prstClr val="black"/>
                </a:solidFill>
              </a:rPr>
              <a:t>		……</a:t>
            </a:r>
            <a:endParaRPr lang="en-US" altLang="zh-CN" sz="2000" dirty="0"/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1CA247-C11C-4FEE-ACA0-82696B03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628800"/>
            <a:ext cx="1971675" cy="129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1251-648A-4AFC-9DAA-498DC7E403CA}"/>
              </a:ext>
            </a:extLst>
          </p:cNvPr>
          <p:cNvSpPr txBox="1"/>
          <p:nvPr/>
        </p:nvSpPr>
        <p:spPr>
          <a:xfrm>
            <a:off x="2019053" y="3931732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”</a:t>
            </a:r>
            <a:r>
              <a:rPr lang="zh-CN" altLang="en-US" dirty="0"/>
              <a:t>归约或运算符</a:t>
            </a:r>
            <a:r>
              <a:rPr lang="en-US" altLang="zh-CN" dirty="0" err="1"/>
              <a:t>zr</a:t>
            </a:r>
            <a:r>
              <a:rPr lang="en-US" altLang="zh-CN" dirty="0"/>
              <a:t>=!(|out)”</a:t>
            </a:r>
            <a:r>
              <a:rPr lang="zh-CN" altLang="en-US" dirty="0"/>
              <a:t>来查看是否存在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9925A0-E227-4509-8C17-21A4716F0D78}"/>
              </a:ext>
            </a:extLst>
          </p:cNvPr>
          <p:cNvSpPr txBox="1"/>
          <p:nvPr/>
        </p:nvSpPr>
        <p:spPr>
          <a:xfrm>
            <a:off x="2048347" y="443711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|out </a:t>
            </a:r>
            <a:r>
              <a:rPr lang="zh-CN" altLang="en-US" dirty="0"/>
              <a:t>自按位或，有一个位为</a:t>
            </a:r>
            <a:r>
              <a:rPr lang="en-US" altLang="zh-CN" dirty="0"/>
              <a:t>1</a:t>
            </a:r>
            <a:r>
              <a:rPr lang="zh-CN" altLang="en-US" dirty="0"/>
              <a:t>结果为</a:t>
            </a:r>
            <a:r>
              <a:rPr lang="en-US" altLang="zh-CN" dirty="0"/>
              <a:t>1</a:t>
            </a:r>
            <a:r>
              <a:rPr lang="zh-CN" altLang="en-US" dirty="0"/>
              <a:t>，全零则结果为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altLang="zh-CN" dirty="0"/>
              <a:t>Zr=1</a:t>
            </a:r>
            <a:r>
              <a:rPr lang="zh-CN" altLang="en-US" dirty="0"/>
              <a:t>时，判断为全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7A8B8-897B-4BBF-978B-590ED490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124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23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180" y="114422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16-32</a:t>
            </a:r>
            <a:r>
              <a:rPr lang="zh-CN" altLang="en-US" sz="2800" dirty="0">
                <a:solidFill>
                  <a:schemeClr val="tx1"/>
                </a:solidFill>
              </a:rPr>
              <a:t>位数算术扩展：</a:t>
            </a:r>
            <a:r>
              <a:rPr lang="en-US" altLang="zh-CN" sz="3000" dirty="0">
                <a:solidFill>
                  <a:srgbClr val="FF0000"/>
                </a:solidFill>
              </a:rPr>
              <a:t>Ext_imm16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16</a:t>
            </a:r>
            <a:r>
              <a:rPr lang="zh-CN" altLang="en-US" sz="2200" dirty="0">
                <a:solidFill>
                  <a:prstClr val="black"/>
                </a:solidFill>
              </a:rPr>
              <a:t>位符号数扩展为</a:t>
            </a:r>
            <a:r>
              <a:rPr lang="en-US" altLang="zh-CN" sz="2200" dirty="0">
                <a:solidFill>
                  <a:prstClr val="black"/>
                </a:solidFill>
              </a:rPr>
              <a:t>32</a:t>
            </a:r>
            <a:r>
              <a:rPr lang="zh-CN" altLang="en-US" sz="2200" dirty="0">
                <a:solidFill>
                  <a:prstClr val="black"/>
                </a:solidFill>
              </a:rPr>
              <a:t>位符号数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Ext_32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 [15:0] imm_16,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[31:0] Imm_32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);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1DBBE-6897-403B-95DC-68BBBEF4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49" y="1844824"/>
            <a:ext cx="3448050" cy="1247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8ED51B-C881-48BF-B6A5-F48834287964}"/>
              </a:ext>
            </a:extLst>
          </p:cNvPr>
          <p:cNvSpPr txBox="1"/>
          <p:nvPr/>
        </p:nvSpPr>
        <p:spPr>
          <a:xfrm>
            <a:off x="3235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符号数扩展 </a:t>
            </a:r>
            <a:r>
              <a:rPr lang="zh-CN" altLang="en-US" dirty="0"/>
              <a:t>保留数值位，将最高位符号位扩展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62AC3-A2D4-49F4-9DCD-1F55213EB0EB}"/>
              </a:ext>
            </a:extLst>
          </p:cNvPr>
          <p:cNvSpPr txBox="1"/>
          <p:nvPr/>
        </p:nvSpPr>
        <p:spPr>
          <a:xfrm>
            <a:off x="2483768" y="376500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四位带符号数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A2={4{A[3]},A}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7C58A6-8288-4FC5-8944-AC4A163CC2A4}"/>
              </a:ext>
            </a:extLst>
          </p:cNvPr>
          <p:cNvSpPr txBox="1"/>
          <p:nvPr/>
        </p:nvSpPr>
        <p:spPr>
          <a:xfrm>
            <a:off x="5609134" y="3745594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将符号位</a:t>
            </a:r>
            <a:r>
              <a:rPr lang="en-US" altLang="zh-CN" dirty="0"/>
              <a:t>A[3]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位符号数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085990-1842-4063-899E-CED534C38CD6}"/>
              </a:ext>
            </a:extLst>
          </p:cNvPr>
          <p:cNvSpPr txBox="1"/>
          <p:nvPr/>
        </p:nvSpPr>
        <p:spPr>
          <a:xfrm>
            <a:off x="299709" y="498936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无符号数扩展 </a:t>
            </a:r>
            <a:r>
              <a:rPr lang="zh-CN" altLang="en-US" dirty="0"/>
              <a:t>保留数值位，将其他位补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B7284A-47B7-497F-97D3-E039B24F00E1}"/>
              </a:ext>
            </a:extLst>
          </p:cNvPr>
          <p:cNvSpPr txBox="1"/>
          <p:nvPr/>
        </p:nvSpPr>
        <p:spPr>
          <a:xfrm>
            <a:off x="2440899" y="4926513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四位无符号数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A2={4{1’b0},A}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BA3A61-E43E-44F0-B471-869B1E6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115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9C3932-9DF2-4BEE-BC47-97217D920CCA}"/>
              </a:ext>
            </a:extLst>
          </p:cNvPr>
          <p:cNvSpPr txBox="1"/>
          <p:nvPr/>
        </p:nvSpPr>
        <p:spPr>
          <a:xfrm>
            <a:off x="5590084" y="4903012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0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位无符号数</a:t>
            </a:r>
          </a:p>
        </p:txBody>
      </p:sp>
    </p:spTree>
    <p:extLst>
      <p:ext uri="{BB962C8B-B14F-4D97-AF65-F5344CB8AC3E}">
        <p14:creationId xmlns:p14="http://schemas.microsoft.com/office/powerpoint/2010/main" val="35302052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" y="29879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88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</a:t>
            </a:r>
            <a:r>
              <a:rPr lang="zh-CN" altLang="en-US" sz="2800" dirty="0">
                <a:solidFill>
                  <a:schemeClr val="tx1"/>
                </a:solidFill>
              </a:rPr>
              <a:t>位信号算术扩展成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位：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SignalExt_32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SignalExt_32 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[31:0]So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    );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     </a:t>
            </a:r>
            <a:r>
              <a:rPr lang="en-US" altLang="zh-CN" sz="2000" b="1" dirty="0">
                <a:solidFill>
                  <a:srgbClr val="0000FF"/>
                </a:solidFill>
              </a:rPr>
              <a:t>assign</a:t>
            </a:r>
            <a:r>
              <a:rPr lang="en-US" altLang="zh-CN" sz="2000" dirty="0"/>
              <a:t> So = {32{S}};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4C639C-785A-411B-AB1B-984CE71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00808"/>
            <a:ext cx="2286000" cy="127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110540-E0A7-4C33-A8A1-B291C1C2576A}"/>
              </a:ext>
            </a:extLst>
          </p:cNvPr>
          <p:cNvSpPr txBox="1"/>
          <p:nvPr/>
        </p:nvSpPr>
        <p:spPr>
          <a:xfrm>
            <a:off x="518864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位信号算数扩展：这一位既是符号位，又是本身的数值大小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23F0F7-2008-4796-B9F2-E8474C2914FE}"/>
              </a:ext>
            </a:extLst>
          </p:cNvPr>
          <p:cNvSpPr txBox="1"/>
          <p:nvPr/>
        </p:nvSpPr>
        <p:spPr>
          <a:xfrm>
            <a:off x="3358208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利用位拼接符</a:t>
            </a:r>
            <a:r>
              <a:rPr lang="en-US" altLang="zh-CN" dirty="0"/>
              <a:t>{}</a:t>
            </a:r>
            <a:r>
              <a:rPr lang="zh-CN" altLang="en-US" dirty="0"/>
              <a:t>将其赋值扩展到所需的位数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A77A90-77F1-473E-8732-CC04888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85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" y="29879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逻辑实验输出模块：设计</a:t>
            </a:r>
            <a:r>
              <a:rPr lang="en-US" altLang="zh-CN" dirty="0"/>
              <a:t>&amp;</a:t>
            </a:r>
            <a:r>
              <a:rPr lang="zh-CN" altLang="en-US" dirty="0"/>
              <a:t>仿真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88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请参考模块功能，自行设计逻辑模块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端口信息请保持一致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具体操作步骤请参照前</a:t>
            </a:r>
            <a:r>
              <a:rPr lang="en-US" altLang="zh-CN" sz="2800" dirty="0">
                <a:solidFill>
                  <a:schemeClr val="tx1"/>
                </a:solidFill>
              </a:rPr>
              <a:t>MUX2T1_5</a:t>
            </a:r>
            <a:r>
              <a:rPr lang="zh-CN" altLang="en-US" sz="2800" dirty="0">
                <a:solidFill>
                  <a:schemeClr val="tx1"/>
                </a:solidFill>
              </a:rPr>
              <a:t>的操作</a:t>
            </a:r>
            <a:endParaRPr lang="en-US" altLang="zh-CN" sz="30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A77A90-77F1-473E-8732-CC04888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629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2304256"/>
          </a:xfrm>
        </p:spPr>
        <p:txBody>
          <a:bodyPr/>
          <a:lstStyle/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：利用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完成存储器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的生成并完成其存储内容的初始化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493DF-5668-4032-83E1-A44AB96D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8267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496" y="116632"/>
            <a:ext cx="8013576" cy="9543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ROM_D IP Core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ROM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4C7F23-6EAB-48D3-9165-DC3D332E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1" y="2777170"/>
            <a:ext cx="2428875" cy="1952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B18F04-2E04-4196-8B77-A713DB89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99" y="2699509"/>
            <a:ext cx="6667500" cy="2981325"/>
          </a:xfrm>
          <a:prstGeom prst="rect">
            <a:avLst/>
          </a:prstGeom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2BF55B05-0290-4DF7-AF7B-CC84AF3D0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81965-9596-4E29-9D97-F59C686C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7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49F02D-6B6A-4645-8D81-5F2A45FC5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3" y="2132856"/>
            <a:ext cx="7193584" cy="3951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190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启动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Vivado之后，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单击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Create New Project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127093" y="304765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001DDE-596D-4452-9670-6C8B88CE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296399"/>
            <a:ext cx="4686300" cy="32194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3E7F-73AD-4E66-BD06-DF9F21EC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5446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328B693-7FB0-4662-9C64-06567487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55268"/>
            <a:ext cx="6228184" cy="259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05" y="1070992"/>
            <a:ext cx="8229600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b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zh-CN" altLang="en-US" sz="2000" dirty="0"/>
              <a:t>或</a:t>
            </a:r>
            <a:r>
              <a:rPr lang="en-US" altLang="zh-CN" sz="2000" dirty="0"/>
              <a:t>Block Memory Generator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000" dirty="0"/>
              <a:t>Distributed Memory 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	       </a:t>
            </a:r>
            <a:r>
              <a:rPr lang="zh-CN" altLang="en-US" sz="2000" dirty="0"/>
              <a:t>符合异步访问要求</a:t>
            </a:r>
          </a:p>
          <a:p>
            <a:r>
              <a:rPr lang="en-US" altLang="zh-CN" sz="2000" dirty="0"/>
              <a:t>Block Memory Generator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                </a:t>
            </a:r>
            <a:r>
              <a:rPr lang="zh-CN" altLang="en-US" sz="2000" dirty="0"/>
              <a:t>是同步访问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  <a:defRPr/>
            </a:pPr>
            <a:endParaRPr lang="en-US" altLang="zh-C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B7407F38-0604-430B-8FCF-FACA4863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97" y="3933056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9453C921-1484-4B30-BE35-78830D32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4845375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91F5B-1A60-4F07-8812-9237898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966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F933E2-BB94-4E53-8EED-A07F7FF4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1" y="2060848"/>
            <a:ext cx="7524328" cy="4545393"/>
          </a:xfrm>
          <a:prstGeom prst="rect">
            <a:avLst/>
          </a:prstGeom>
        </p:spPr>
      </p:pic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3811" y="1104621"/>
            <a:ext cx="8229600" cy="4608043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双击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弹出窗口第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zh-CN" altLang="en-US" sz="2000" dirty="0"/>
          </a:p>
        </p:txBody>
      </p:sp>
      <p:sp>
        <p:nvSpPr>
          <p:cNvPr id="4608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46086" name="Oval 10"/>
          <p:cNvSpPr>
            <a:spLocks noChangeArrowheads="1"/>
          </p:cNvSpPr>
          <p:nvPr/>
        </p:nvSpPr>
        <p:spPr bwMode="auto">
          <a:xfrm>
            <a:off x="3636168" y="3707295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6087" name="AutoShape 14"/>
          <p:cNvSpPr>
            <a:spLocks noChangeArrowheads="1"/>
          </p:cNvSpPr>
          <p:nvPr/>
        </p:nvSpPr>
        <p:spPr bwMode="auto">
          <a:xfrm>
            <a:off x="7521578" y="2368551"/>
            <a:ext cx="1622425" cy="1122363"/>
          </a:xfrm>
          <a:prstGeom prst="wedgeRoundRectCallout">
            <a:avLst>
              <a:gd name="adj1" fmla="val -170186"/>
              <a:gd name="adj2" fmla="val 9537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存储单元数和字长填入：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Width  32</a:t>
            </a:r>
          </a:p>
        </p:txBody>
      </p:sp>
      <p:sp>
        <p:nvSpPr>
          <p:cNvPr id="46088" name="AutoShape 15"/>
          <p:cNvSpPr>
            <a:spLocks noChangeArrowheads="1"/>
          </p:cNvSpPr>
          <p:nvPr/>
        </p:nvSpPr>
        <p:spPr bwMode="auto">
          <a:xfrm>
            <a:off x="-108451" y="3490914"/>
            <a:ext cx="806953" cy="1018206"/>
          </a:xfrm>
          <a:prstGeom prst="wedgeRoundRectCallout">
            <a:avLst>
              <a:gd name="adj1" fmla="val 421276"/>
              <a:gd name="adj2" fmla="val 79437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存储类型选择：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ROM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D04439BB-61A8-4E81-978A-EF8878B8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821416"/>
            <a:ext cx="1080120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6A621E-1551-4B6F-B279-F4674FBE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5220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37041D-8AAB-4061-8964-994ACA46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69" y="2072397"/>
            <a:ext cx="7005637" cy="4519903"/>
          </a:xfrm>
          <a:prstGeom prst="rect">
            <a:avLst/>
          </a:prstGeom>
        </p:spPr>
      </p:pic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2516"/>
            <a:ext cx="8229600" cy="4897437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〖</a:t>
            </a:r>
            <a:r>
              <a:rPr lang="zh-CN" altLang="en-US" sz="2000" b="1" dirty="0">
                <a:solidFill>
                  <a:prstClr val="black"/>
                </a:solidFill>
              </a:rPr>
              <a:t>第四步</a:t>
            </a:r>
            <a:r>
              <a:rPr lang="en-US" altLang="zh-CN" sz="2000" b="1" dirty="0">
                <a:solidFill>
                  <a:prstClr val="black"/>
                </a:solidFill>
              </a:rPr>
              <a:t>〗</a:t>
            </a:r>
            <a:r>
              <a:rPr lang="zh-CN" altLang="en-US" sz="2000" b="1" dirty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>
                <a:solidFill>
                  <a:prstClr val="black"/>
                </a:solidFill>
              </a:rPr>
              <a:t>ROMIP</a:t>
            </a:r>
            <a:r>
              <a:rPr lang="zh-CN" altLang="en-US" sz="2000" b="1" dirty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RST&amp;Initialitiont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点击“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Browse...”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选择初始化关联文件（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其余不用修改 </a:t>
            </a:r>
          </a:p>
          <a:p>
            <a:pPr lvl="2">
              <a:spcBef>
                <a:spcPts val="0"/>
              </a:spcBef>
              <a:defRPr/>
            </a:pPr>
            <a:endParaRPr lang="zh-CN" altLang="en-US" dirty="0"/>
          </a:p>
        </p:txBody>
      </p:sp>
      <p:sp>
        <p:nvSpPr>
          <p:cNvPr id="47109" name="AutoShape 6"/>
          <p:cNvSpPr>
            <a:spLocks noChangeArrowheads="1"/>
          </p:cNvSpPr>
          <p:nvPr/>
        </p:nvSpPr>
        <p:spPr bwMode="auto">
          <a:xfrm>
            <a:off x="8074028" y="2817815"/>
            <a:ext cx="720725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</a:p>
        </p:txBody>
      </p:sp>
      <p:sp>
        <p:nvSpPr>
          <p:cNvPr id="47110" name="AutoShape 7"/>
          <p:cNvSpPr>
            <a:spLocks noChangeArrowheads="1"/>
          </p:cNvSpPr>
          <p:nvPr/>
        </p:nvSpPr>
        <p:spPr bwMode="auto">
          <a:xfrm>
            <a:off x="230191" y="5301208"/>
            <a:ext cx="2952751" cy="504276"/>
          </a:xfrm>
          <a:prstGeom prst="wedgeRoundRectCallout">
            <a:avLst>
              <a:gd name="adj1" fmla="val 198034"/>
              <a:gd name="adj2" fmla="val -25108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点击打开按钮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Browse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关联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 File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1" name="AutoShape 8"/>
          <p:cNvSpPr>
            <a:spLocks noChangeArrowheads="1"/>
          </p:cNvSpPr>
          <p:nvPr/>
        </p:nvSpPr>
        <p:spPr bwMode="auto">
          <a:xfrm>
            <a:off x="8024814" y="4905378"/>
            <a:ext cx="868363" cy="936625"/>
          </a:xfrm>
          <a:prstGeom prst="wedgeRoundRectCallout">
            <a:avLst>
              <a:gd name="adj1" fmla="val -80343"/>
              <a:gd name="adj2" fmla="val 1150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219994" y="3321052"/>
            <a:ext cx="1654175" cy="360363"/>
          </a:xfrm>
          <a:prstGeom prst="wedgeRoundRectCallout">
            <a:avLst>
              <a:gd name="adj1" fmla="val 75148"/>
              <a:gd name="adj2" fmla="val -1824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2DD437A-D927-4CD4-8ACE-6D581FC26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7" y="2852737"/>
            <a:ext cx="1072386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Coe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文件的位置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B6DA1-5497-404B-A438-E52FDF69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2445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E1529F6-F28C-432A-898D-067A3BEA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23" y="4450036"/>
            <a:ext cx="5944551" cy="18712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C8E0C4-FC3C-4CA9-88D9-8C6FB5C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24" y="1827215"/>
            <a:ext cx="4019550" cy="2628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316" y="2852738"/>
            <a:ext cx="4751387" cy="1655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1163638"/>
            <a:ext cx="8229600" cy="4895851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第五步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ROM_D.xci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ROM_D.veo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lvl="2"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ROM_B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your_instance_name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.a(a), 		// input [9 : 0] a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	// output [31 : 0]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377" lvl="2" indent="0">
              <a:buNone/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核在顶层直接调用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>
            <a:cxnSpLocks/>
          </p:cNvCxnSpPr>
          <p:nvPr/>
        </p:nvCxnSpPr>
        <p:spPr>
          <a:xfrm>
            <a:off x="5100639" y="1795750"/>
            <a:ext cx="1772181" cy="1489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4241536" y="5314132"/>
            <a:ext cx="2289175" cy="2190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3813045" y="2096706"/>
            <a:ext cx="2847187" cy="2052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33B46-D87C-4877-944B-52250D7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722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091" y="3429000"/>
            <a:ext cx="7273925" cy="2376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初始化文件：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1076"/>
            <a:ext cx="8229600" cy="4895851"/>
          </a:xfrm>
        </p:spPr>
        <p:txBody>
          <a:bodyPr/>
          <a:lstStyle/>
          <a:p>
            <a:pPr>
              <a:defRPr/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800" dirty="0">
                <a:solidFill>
                  <a:schemeClr val="tx1"/>
                </a:solidFill>
              </a:rPr>
              <a:t>格式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可以用</a:t>
            </a:r>
            <a:r>
              <a:rPr lang="en-US" altLang="zh-CN" sz="2400" dirty="0"/>
              <a:t>VIVADO</a:t>
            </a:r>
            <a:r>
              <a:rPr lang="zh-CN" altLang="en-US" sz="2400" dirty="0"/>
              <a:t>打开编辑，也可以用普通文本编辑工具</a:t>
            </a:r>
            <a:endParaRPr lang="en-US" altLang="zh-CN" sz="2400" dirty="0"/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格式如下：</a:t>
            </a:r>
            <a:endParaRPr lang="en-US" altLang="zh-CN" sz="24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第一行：说明是初始化参数向量采用</a:t>
            </a:r>
            <a:r>
              <a:rPr lang="en-US" altLang="zh-CN" sz="2000" dirty="0"/>
              <a:t>16</a:t>
            </a:r>
            <a:r>
              <a:rPr lang="zh-CN" altLang="en-US" sz="2000" dirty="0"/>
              <a:t>进制（也可以</a:t>
            </a:r>
            <a:r>
              <a:rPr lang="en-US" altLang="zh-CN" sz="2000" dirty="0"/>
              <a:t>2</a:t>
            </a:r>
            <a:r>
              <a:rPr lang="zh-CN" altLang="en-US" sz="2000" dirty="0"/>
              <a:t>进制）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第二行：初始化向量名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第三行开始：初始化向量元素，用逗号“，”分隔，分号结束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文件头、尾部可以用“</a:t>
            </a:r>
            <a:r>
              <a:rPr lang="en-US" altLang="zh-CN" sz="2000" dirty="0"/>
              <a:t>#</a:t>
            </a:r>
            <a:r>
              <a:rPr lang="zh-CN" altLang="en-US" sz="2000" dirty="0"/>
              <a:t>”号加注释，中间不可以</a:t>
            </a:r>
            <a:endParaRPr lang="en-US" altLang="zh-CN" sz="2000" dirty="0"/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memory_initialization_radix</a:t>
            </a:r>
            <a:r>
              <a:rPr lang="en-US" altLang="zh-CN" sz="2400" dirty="0"/>
              <a:t>=16;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memory_initialization_vector</a:t>
            </a:r>
            <a:r>
              <a:rPr lang="en-US" altLang="zh-CN" sz="2400" dirty="0"/>
              <a:t>=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/>
              <a:t>00000000, 11111111, 22222222, 33333333, 44444444, 55555555, 66666666, 77777777, 88888888, 99999999, </a:t>
            </a:r>
            <a:r>
              <a:rPr lang="en-US" altLang="zh-CN" sz="1800" dirty="0" err="1"/>
              <a:t>aaaaaaaa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bbbbbbbb</a:t>
            </a:r>
            <a:r>
              <a:rPr lang="en-US" altLang="zh-CN" sz="1800" dirty="0"/>
              <a:t>, 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 err="1"/>
              <a:t>cccccccc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dddddddd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eeeeeeee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ffffffff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FF0000"/>
                </a:solidFill>
              </a:rPr>
              <a:t>557EF7E0, D7BDFBD9, D7DBFDB9, DFCFFCFB, DFCFBFFF, F7F3DFFF, FFFFDF3D, FFFF9DB9, FFFFBCFB, DFCFFCFB, DFCFBFFF, D7DB9FFF, D7DBFDB9, D7BDFBD9, FFFF07E0, 007E0FFF, 03bdf020, 03def820, 08002300</a:t>
            </a:r>
            <a:r>
              <a:rPr lang="en-US" altLang="zh-CN" sz="1800" dirty="0"/>
              <a:t>;</a:t>
            </a:r>
          </a:p>
          <a:p>
            <a:pPr marL="400041">
              <a:spcBef>
                <a:spcPts val="600"/>
              </a:spcBef>
              <a:defRPr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40428" y="6002342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红色数据是</a:t>
            </a:r>
            <a:r>
              <a:rPr lang="en-US" altLang="zh-CN" dirty="0"/>
              <a:t>LED</a:t>
            </a:r>
            <a:r>
              <a:rPr lang="zh-CN" altLang="en-US" dirty="0"/>
              <a:t>图形</a:t>
            </a: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7602D9C7-77D3-4E2B-B271-5001D6786BE6}"/>
              </a:ext>
            </a:extLst>
          </p:cNvPr>
          <p:cNvSpPr/>
          <p:nvPr/>
        </p:nvSpPr>
        <p:spPr>
          <a:xfrm>
            <a:off x="5919784" y="3563370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黑色数据是字符</a:t>
            </a:r>
            <a:r>
              <a:rPr lang="en-US" altLang="zh-CN" dirty="0"/>
              <a:t>0-F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2E591-9CC0-4F83-BFB5-EE67251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9263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42714"/>
            <a:ext cx="7869560" cy="792083"/>
          </a:xfrm>
        </p:spPr>
        <p:txBody>
          <a:bodyPr/>
          <a:lstStyle/>
          <a:p>
            <a:r>
              <a:rPr lang="en-US" altLang="zh-CN" dirty="0"/>
              <a:t>RAM_B IP Core-</a:t>
            </a:r>
            <a:r>
              <a:rPr lang="en-US" altLang="zh-CN" dirty="0">
                <a:solidFill>
                  <a:srgbClr val="FF0000"/>
                </a:solidFill>
              </a:rPr>
              <a:t>U3</a:t>
            </a:r>
            <a:endParaRPr lang="zh-CN" altLang="en-US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A17B45B4-90CB-4C6C-A997-F21AAA264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RAM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BE4EB3-2FA0-44BC-9D01-8616378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" y="2844304"/>
            <a:ext cx="2428875" cy="1952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A7A9E5-F101-4FC4-B33B-C3A5796F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04" y="2741424"/>
            <a:ext cx="6667500" cy="2981325"/>
          </a:xfrm>
          <a:prstGeom prst="rect">
            <a:avLst/>
          </a:prstGeom>
        </p:spPr>
      </p:pic>
      <p:sp>
        <p:nvSpPr>
          <p:cNvPr id="6" name="Oval 10">
            <a:extLst>
              <a:ext uri="{FF2B5EF4-FFF2-40B4-BE49-F238E27FC236}">
                <a16:creationId xmlns:a16="http://schemas.microsoft.com/office/drawing/2014/main" id="{9E038D0F-46B3-4694-A22B-3C87FE128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A8AC9-D66C-4FCF-AEFE-279292F8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434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649" y="1124744"/>
            <a:ext cx="8291264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000" dirty="0"/>
              <a:t>Block Memory Generator (</a:t>
            </a:r>
            <a:r>
              <a:rPr lang="zh-CN" altLang="en-US" sz="2000" dirty="0">
                <a:solidFill>
                  <a:srgbClr val="FF0000"/>
                </a:solidFill>
              </a:rPr>
              <a:t>注意：有时钟</a:t>
            </a:r>
            <a:r>
              <a:rPr lang="zh-CN" altLang="en-US" sz="2000" dirty="0"/>
              <a:t>）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EC4E6F-33E7-4598-9823-E623D81A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" y="1844968"/>
            <a:ext cx="8997927" cy="3888288"/>
          </a:xfrm>
          <a:prstGeom prst="rect">
            <a:avLst/>
          </a:prstGeom>
        </p:spPr>
      </p:pic>
      <p:sp>
        <p:nvSpPr>
          <p:cNvPr id="8" name="Oval 10">
            <a:extLst>
              <a:ext uri="{FF2B5EF4-FFF2-40B4-BE49-F238E27FC236}">
                <a16:creationId xmlns:a16="http://schemas.microsoft.com/office/drawing/2014/main" id="{94783F40-ACCA-4B79-A69C-9F652ADCC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429000"/>
            <a:ext cx="1440160" cy="504825"/>
          </a:xfrm>
          <a:prstGeom prst="ellipse">
            <a:avLst/>
          </a:prstGeom>
          <a:noFill/>
          <a:ln w="19050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BFE84-3979-44B9-93C9-D4841D9C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532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9719A43-F740-49CB-98FB-19EBEBAD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2" y="1484784"/>
            <a:ext cx="7380312" cy="5016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7235827" y="4155657"/>
            <a:ext cx="1874839" cy="720725"/>
          </a:xfrm>
          <a:prstGeom prst="wedgeRoundRectCallout">
            <a:avLst>
              <a:gd name="adj1" fmla="val -201493"/>
              <a:gd name="adj2" fmla="val -12785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下拉选择：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单端口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RAM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E57E9-95BD-4007-9BC2-CA7390FE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813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42529ED-2AD4-4276-A28B-78DB1FC5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" y="1290872"/>
            <a:ext cx="7740352" cy="57531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0992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</a:t>
            </a:r>
            <a:endParaRPr lang="zh-CN" altLang="en-US" dirty="0"/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246679"/>
              <a:gd name="adj2" fmla="val 36606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3131841" y="3141341"/>
            <a:ext cx="1584176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210235" y="2296791"/>
            <a:ext cx="1907704" cy="844551"/>
          </a:xfrm>
          <a:prstGeom prst="wedgeRoundRectCallout">
            <a:avLst>
              <a:gd name="adj1" fmla="val -174972"/>
              <a:gd name="adj2" fmla="val 679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Width  32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7308305" y="4167463"/>
            <a:ext cx="1828872" cy="657225"/>
          </a:xfrm>
          <a:prstGeom prst="wedgeRoundRectCallout">
            <a:avLst>
              <a:gd name="adj1" fmla="val -107399"/>
              <a:gd name="adj2" fmla="val 3310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Always Enabled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1EA08E-181C-4F2E-B22B-631E863B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128</a:t>
            </a:fld>
            <a:endParaRPr lang="zh-CN" altLang="en-US" dirty="0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0975C930-33F5-4FA5-AEC8-2A13A2B5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02" y="5787008"/>
            <a:ext cx="756729" cy="569346"/>
          </a:xfrm>
          <a:prstGeom prst="wedgeRoundRectCallout">
            <a:avLst>
              <a:gd name="adj1" fmla="val 263794"/>
              <a:gd name="adj2" fmla="val -130013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</a:rPr>
              <a:t>不要勾选</a:t>
            </a:r>
          </a:p>
        </p:txBody>
      </p:sp>
    </p:spTree>
    <p:extLst>
      <p:ext uri="{BB962C8B-B14F-4D97-AF65-F5344CB8AC3E}">
        <p14:creationId xmlns:p14="http://schemas.microsoft.com/office/powerpoint/2010/main" val="2252965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6986D3F-78C5-4BEB-9BCB-3477103B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38"/>
          <a:stretch/>
        </p:blipFill>
        <p:spPr>
          <a:xfrm>
            <a:off x="5508107" y="1149002"/>
            <a:ext cx="3765104" cy="32027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192" y="2544763"/>
            <a:ext cx="5039915" cy="210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400"/>
              </a:lnSpc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第四步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RAM_B.xci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RAM.veo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	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		</a:t>
            </a:r>
          </a:p>
          <a:p>
            <a:pPr marL="114297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RAM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U3</a:t>
            </a: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(</a:t>
            </a: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clk_m</a:t>
            </a:r>
            <a:r>
              <a:rPr lang="en-US" altLang="zh-CN" sz="2000" dirty="0">
                <a:cs typeface="Times New Roman" panose="02020603050405020304" pitchFamily="18" charset="0"/>
              </a:rPr>
              <a:t>), 	  // input 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data_ram_we</a:t>
            </a:r>
            <a:r>
              <a:rPr lang="en-US" altLang="zh-CN" sz="2000" dirty="0">
                <a:cs typeface="Times New Roman" panose="02020603050405020304" pitchFamily="18" charset="0"/>
              </a:rPr>
              <a:t>),  // input [0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ram_addr</a:t>
            </a:r>
            <a:r>
              <a:rPr lang="en-US" altLang="zh-CN" sz="2000" dirty="0">
                <a:cs typeface="Times New Roman" panose="02020603050405020304" pitchFamily="18" charset="0"/>
              </a:rPr>
              <a:t>),      // input [9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ram_data_in</a:t>
            </a:r>
            <a:r>
              <a:rPr lang="en-US" altLang="zh-CN" sz="2000" dirty="0">
                <a:cs typeface="Times New Roman" panose="02020603050405020304" pitchFamily="18" charset="0"/>
              </a:rPr>
              <a:t>),   // input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ram_data_out</a:t>
            </a:r>
            <a:r>
              <a:rPr lang="en-US" altLang="zh-CN" sz="2000" dirty="0">
                <a:cs typeface="Times New Roman" panose="02020603050405020304" pitchFamily="18" charset="0"/>
              </a:rPr>
              <a:t>)// output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 );</a:t>
            </a:r>
          </a:p>
          <a:p>
            <a:pPr marL="914377" lvl="2" indent="0">
              <a:lnSpc>
                <a:spcPts val="2000"/>
              </a:lnSpc>
              <a:spcBef>
                <a:spcPts val="0"/>
              </a:spcBef>
              <a:buNone/>
              <a:defRPr/>
            </a:pPr>
            <a:endParaRPr lang="en-US" altLang="zh-CN" sz="10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RAM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核在顶层模块中调用</a:t>
            </a:r>
            <a:endParaRPr lang="en-US" altLang="zh-CN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初始化内容与之前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相同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cxnSpLocks/>
          </p:cNvCxnSpPr>
          <p:nvPr/>
        </p:nvCxnSpPr>
        <p:spPr>
          <a:xfrm>
            <a:off x="3379789" y="2286000"/>
            <a:ext cx="3136427" cy="887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FBEFD18-8A80-46CF-B71C-013BA4D04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3"/>
          <a:stretch/>
        </p:blipFill>
        <p:spPr>
          <a:xfrm>
            <a:off x="5527759" y="3642896"/>
            <a:ext cx="3765104" cy="270540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5E7D-21A7-4AA7-A94F-1B9F34E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5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DF776C-B626-4AB3-B636-67F4D6783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4991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71057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4716016" y="5644229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36FD8-E39A-46FA-A3F7-86F0D5E0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2816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EE3E0-9D4B-495E-BF36-12493202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EA7E2E-1409-4EA3-9F1F-6B9F3354ED0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FE03D-4D9B-427E-9AB6-65D40ED7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Chapter 8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B7ECB-AAB2-46D2-AF5A-30780DB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424" y="6356350"/>
            <a:ext cx="43204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3EF05B-8639-4FE9-B5BA-9F536612359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29206B3-0A79-43B7-A092-73C3192B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" y="158750"/>
            <a:ext cx="8733656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Question: RAM</a:t>
            </a:r>
            <a:r>
              <a:rPr lang="zh-CN" altLang="en-US" dirty="0"/>
              <a:t>的生成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F528B57-DE04-4FAE-99CB-DA6FEF8E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schemeClr val="tx1"/>
                </a:solidFill>
              </a:rPr>
              <a:t>RAM</a:t>
            </a:r>
            <a:r>
              <a:rPr lang="zh-CN" altLang="en-US" dirty="0">
                <a:solidFill>
                  <a:schemeClr val="tx1"/>
                </a:solidFill>
              </a:rPr>
              <a:t>的生成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srgbClr val="FF0000"/>
                </a:solidFill>
              </a:rPr>
              <a:t>如图所示，默认的输出端口会勾选输出寄存器，导致数据会往后延迟一个时钟周期，所以应该不勾选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774E4-C2EF-4027-9E19-F53F67D99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1" y="3241419"/>
            <a:ext cx="4146756" cy="3176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D9FB94-4DD4-44F5-AACF-90F034B3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9" y="3241419"/>
            <a:ext cx="4668600" cy="34800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F098C7C-517D-4F92-8BB6-BC05F13F12A2}"/>
              </a:ext>
            </a:extLst>
          </p:cNvPr>
          <p:cNvSpPr/>
          <p:nvPr/>
        </p:nvSpPr>
        <p:spPr>
          <a:xfrm>
            <a:off x="3099320" y="3645024"/>
            <a:ext cx="553800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61ED1C-A4C3-44B1-B656-0F65A603E278}"/>
              </a:ext>
            </a:extLst>
          </p:cNvPr>
          <p:cNvSpPr/>
          <p:nvPr/>
        </p:nvSpPr>
        <p:spPr>
          <a:xfrm>
            <a:off x="5742900" y="5373216"/>
            <a:ext cx="989340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95DE5B85-6E67-455F-815D-27CFBCD7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941" y="3792399"/>
            <a:ext cx="756729" cy="569346"/>
          </a:xfrm>
          <a:prstGeom prst="wedgeRoundRectCallout">
            <a:avLst>
              <a:gd name="adj1" fmla="val -168731"/>
              <a:gd name="adj2" fmla="val 239229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</a:rPr>
              <a:t>不要勾选</a:t>
            </a:r>
          </a:p>
        </p:txBody>
      </p:sp>
    </p:spTree>
    <p:extLst>
      <p:ext uri="{BB962C8B-B14F-4D97-AF65-F5344CB8AC3E}">
        <p14:creationId xmlns:p14="http://schemas.microsoft.com/office/powerpoint/2010/main" val="41642010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1196977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利用自定义模块构建实验平台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RTL TOP-DOWN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编码的设计方法，调用自定义模块，完成多选器控制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NEXYS_A7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3A341-2A8F-41F5-8492-0B4CE22281A6}"/>
              </a:ext>
            </a:extLst>
          </p:cNvPr>
          <p:cNvSpPr txBox="1"/>
          <p:nvPr/>
        </p:nvSpPr>
        <p:spPr>
          <a:xfrm>
            <a:off x="5572125" y="41574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OExp01-muxctrl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65732"/>
      </p:ext>
    </p:extLst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996952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NEXYS-A7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4800" dirty="0"/>
              <a:t>板资源介绍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7129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F64C9F-C140-4E6E-96BA-EE0486BA2673}"/>
              </a:ext>
            </a:extLst>
          </p:cNvPr>
          <p:cNvSpPr txBox="1"/>
          <p:nvPr/>
        </p:nvSpPr>
        <p:spPr>
          <a:xfrm>
            <a:off x="107503" y="1040038"/>
            <a:ext cx="857929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0099"/>
              </a:buClr>
              <a:buFont typeface="Wingdings" panose="05000000000000000000" pitchFamily="2" charset="2"/>
              <a:buChar char="p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板是基于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Xilinx®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最新的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Artix-7™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(FPGA)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的一个完整的、随时可用的数字电路开发平台。凭借其大容量的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、丰富的外部存储器、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、以太网和其他端口的集合，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可以承载从入门级组合电路到功能强大的嵌入式处理器的设计。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内置了几个外设，包括加速计、温度传感器、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数字麦克风、扬声器放大器和几个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设备，可以用于各种设计。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71529-C56D-B7F1-C8C5-2A3380D64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2" t="9071" r="7225" b="10794"/>
          <a:stretch/>
        </p:blipFill>
        <p:spPr>
          <a:xfrm>
            <a:off x="2395664" y="3375190"/>
            <a:ext cx="4002974" cy="31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03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EF061-9649-8CD1-EFB7-99CD5A9F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68760"/>
            <a:ext cx="6249850" cy="5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dirty="0"/>
              <a:t>平台板级资源说明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5CDA0-7F21-45D0-B0FF-04DB241B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135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D7579DE-8796-BE3B-136A-F616A0808C65}"/>
              </a:ext>
            </a:extLst>
          </p:cNvPr>
          <p:cNvGrpSpPr/>
          <p:nvPr/>
        </p:nvGrpSpPr>
        <p:grpSpPr>
          <a:xfrm>
            <a:off x="611560" y="980728"/>
            <a:ext cx="8139062" cy="5374829"/>
            <a:chOff x="611560" y="980728"/>
            <a:chExt cx="8139062" cy="537482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3EDF384-2CD9-6C89-7655-74E9877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980728"/>
              <a:ext cx="8139062" cy="38090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3FDE7F-9747-39BF-2D1F-C7C6DC1D2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43" y="4716910"/>
              <a:ext cx="8064896" cy="1638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913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NEXYS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FDAA-D90F-447B-97B3-3EA73AA9A69D}"/>
              </a:ext>
            </a:extLst>
          </p:cNvPr>
          <p:cNvSpPr txBox="1"/>
          <p:nvPr/>
        </p:nvSpPr>
        <p:spPr>
          <a:xfrm>
            <a:off x="107504" y="947434"/>
            <a:ext cx="51845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NEXYS A7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平台具体硬件功能包括：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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主芯片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Artix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™-7 XC7A100T-1CSG324 FPGA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15850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个逻辑单元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1188Kb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容量的片内存储器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DSP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快速乘法器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502F7B-25A4-4485-BA39-40A85E1CB6A9}"/>
              </a:ext>
            </a:extLst>
          </p:cNvPr>
          <p:cNvSpPr txBox="1"/>
          <p:nvPr/>
        </p:nvSpPr>
        <p:spPr>
          <a:xfrm>
            <a:off x="5580112" y="1145068"/>
            <a:ext cx="4595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配置方式：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USB-JTAG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SPI Flash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9E8C6-D807-4AAE-B291-D1E694AD987A}"/>
              </a:ext>
            </a:extLst>
          </p:cNvPr>
          <p:cNvSpPr txBox="1"/>
          <p:nvPr/>
        </p:nvSpPr>
        <p:spPr>
          <a:xfrm>
            <a:off x="107504" y="2690745"/>
            <a:ext cx="5472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存储器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 Byte DDR2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Serial Flash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microSD card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EA4938-4E0F-41AB-8A3D-50DF439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2F837B-8D0A-9BA8-F30A-E1DC0ECC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35484"/>
            <a:ext cx="7353300" cy="2085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F73F96-3406-E028-6296-587458052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252703"/>
            <a:ext cx="2402032" cy="2051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C6EE68-F148-10A5-9DB3-9F55DAB02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" t="15585" r="6104" b="14936"/>
          <a:stretch/>
        </p:blipFill>
        <p:spPr>
          <a:xfrm>
            <a:off x="4360218" y="2089303"/>
            <a:ext cx="2592289" cy="20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608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74B0A7-3135-6468-C2A4-6E8C4D69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248805"/>
            <a:ext cx="3533378" cy="3533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F2618-926C-42A2-AB55-3CC32DBAF8B3}"/>
              </a:ext>
            </a:extLst>
          </p:cNvPr>
          <p:cNvSpPr txBox="1"/>
          <p:nvPr/>
        </p:nvSpPr>
        <p:spPr>
          <a:xfrm>
            <a:off x="204936" y="1196752"/>
            <a:ext cx="87595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主要接口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10M/100M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RJ45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UART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接口（可接鼠标，键盘）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卡插槽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Pmod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接口（其中一个接到内部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转换器）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JTAG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接口（烧录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程序和调试用）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FA89F7-F26E-41DE-A105-86072B77BE51}"/>
              </a:ext>
            </a:extLst>
          </p:cNvPr>
          <p:cNvSpPr txBox="1"/>
          <p:nvPr/>
        </p:nvSpPr>
        <p:spPr>
          <a:xfrm>
            <a:off x="5580112" y="1233433"/>
            <a:ext cx="45958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个单色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行）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个拨码开关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个按键开关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个自定义按键开关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个复位）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个七段数码显示管（并行）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个三轴加速度计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个温度传感器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个数字麦克风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02521-9C87-4711-8F01-27B59639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8135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F20E5-48CA-4998-B3B2-21C9CD1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DAFD18-3139-4FD9-AFD8-6C93C5A0CBBA}"/>
              </a:ext>
            </a:extLst>
          </p:cNvPr>
          <p:cNvSpPr txBox="1"/>
          <p:nvPr/>
        </p:nvSpPr>
        <p:spPr>
          <a:xfrm>
            <a:off x="5220072" y="407707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源文件版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不含源文件版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120C069-57EE-4245-A1A9-E3E1D82B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48" y="2996952"/>
            <a:ext cx="7571460" cy="691815"/>
          </a:xfrm>
        </p:spPr>
        <p:txBody>
          <a:bodyPr>
            <a:noAutofit/>
          </a:bodyPr>
          <a:lstStyle/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自定义模块调用方法介绍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25718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3">
            <a:extLst>
              <a:ext uri="{FF2B5EF4-FFF2-40B4-BE49-F238E27FC236}">
                <a16:creationId xmlns:a16="http://schemas.microsoft.com/office/drawing/2014/main" id="{D45295C7-D2D7-47E9-8147-B117F1295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6708"/>
            <a:ext cx="9144000" cy="3888436"/>
          </a:xfrm>
        </p:spPr>
        <p:txBody>
          <a:bodyPr/>
          <a:lstStyle/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在前三小节实验中，我们已经完成自定义模块的封装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本小节我们将建立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工程学习自定义模块的调用</a:t>
            </a:r>
            <a:b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</a:br>
            <a:endParaRPr lang="zh-CN" altLang="en-US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F20E5-48CA-4998-B3B2-21C9CD1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C44359-8978-4DFB-BE39-E04A8AA2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4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CC799C-C093-4BA8-A9DE-8CE8C5C2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" y="1579000"/>
            <a:ext cx="6233093" cy="5182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1677656" y="44348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284219"/>
              <a:gd name="adj2" fmla="val 2246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229826"/>
              <a:gd name="adj2" fmla="val 1531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96916"/>
              <a:gd name="adj2" fmla="val -9544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58856" y="203079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的工程到对应的文件目录，之后单击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707904" y="6460120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B05555-6984-42BA-8FB1-6B969F19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1999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964907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（含源文件版）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6F61BF-F265-4AEB-980C-1FDDA3D1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4739841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</a:t>
            </a:r>
            <a:r>
              <a:rPr lang="en-US" altLang="zh-CN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</a:t>
            </a:r>
            <a:endParaRPr lang="en-US" altLang="zh-CN" sz="1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C8AC51-A76B-40B4-BD4E-55DE8B6B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945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8886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设计要点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DD949C-6658-455E-8057-CA360FB9A48B}"/>
              </a:ext>
            </a:extLst>
          </p:cNvPr>
          <p:cNvSpPr txBox="1"/>
          <p:nvPr/>
        </p:nvSpPr>
        <p:spPr>
          <a:xfrm>
            <a:off x="1475656" y="1165527"/>
            <a:ext cx="6671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拷贝模块的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文件夹到当前工程根目录：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MUX2T1_5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MUX4T1_5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MUX2T1_32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MUX4T1_32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MUX2T1_8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MUX8T1_8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MUX8T1_32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 MUX2T1_64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add_32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ADC32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and32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nor32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srl32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xor32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Ext_32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SignalExt_32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or_bit_32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03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每个模块的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文件夹都包含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component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以及其对应的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源文件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177978" y="4761450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其调用原理是利用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下的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tcl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脚本根据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特征描述从源文件处重新复制生成工程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所需文件</a:t>
            </a:r>
            <a:endParaRPr kumimoji="0" lang="zh-CN" altLang="en-US" sz="18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46DA1-C6C3-4B20-8070-0A94F460F713}"/>
              </a:ext>
            </a:extLst>
          </p:cNvPr>
          <p:cNvSpPr txBox="1"/>
          <p:nvPr/>
        </p:nvSpPr>
        <p:spPr>
          <a:xfrm>
            <a:off x="251522" y="5522138"/>
            <a:ext cx="881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注：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文件描述包含源文件的目录位置，若复制源文件时更改了路径位置，则需在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描述对应位置进行更新，以免出现调用时无法找到源文件的错误</a:t>
            </a:r>
          </a:p>
        </p:txBody>
      </p:sp>
    </p:spTree>
    <p:extLst>
      <p:ext uri="{BB962C8B-B14F-4D97-AF65-F5344CB8AC3E}">
        <p14:creationId xmlns:p14="http://schemas.microsoft.com/office/powerpoint/2010/main" val="9556482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-3132856" y="53187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CEF2C65-1AA8-4F95-AF8C-728E367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373F7821-343E-43F8-84B6-BDE23722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3" y="1062490"/>
            <a:ext cx="9144000" cy="3816424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目录添加  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MANAGER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600" b="0" dirty="0" err="1">
                <a:solidFill>
                  <a:srgbClr val="000000"/>
                </a:solidFill>
              </a:rPr>
              <a:t>R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epository</a:t>
            </a:r>
            <a:r>
              <a:rPr lang="en-US" altLang="zh-CN" sz="1050" dirty="0"/>
              <a:t> </a:t>
            </a:r>
            <a:endParaRPr lang="en-US" altLang="zh-CN" sz="16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10254-0638-4FD7-8CD8-9B3AE5D5C392}"/>
              </a:ext>
            </a:extLst>
          </p:cNvPr>
          <p:cNvSpPr/>
          <p:nvPr/>
        </p:nvSpPr>
        <p:spPr>
          <a:xfrm>
            <a:off x="114822" y="2276872"/>
            <a:ext cx="100079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100D45-5BB1-4B3F-A5AD-0E3D08174EAA}"/>
              </a:ext>
            </a:extLst>
          </p:cNvPr>
          <p:cNvSpPr/>
          <p:nvPr/>
        </p:nvSpPr>
        <p:spPr>
          <a:xfrm>
            <a:off x="114822" y="2544019"/>
            <a:ext cx="568746" cy="16490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FDCD-394B-4DB1-80B3-E6FCCF569996}"/>
              </a:ext>
            </a:extLst>
          </p:cNvPr>
          <p:cNvSpPr/>
          <p:nvPr/>
        </p:nvSpPr>
        <p:spPr>
          <a:xfrm>
            <a:off x="1907704" y="2060848"/>
            <a:ext cx="792088" cy="1446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BA1BCA-AC8F-4805-864A-C8C109848AC5}"/>
              </a:ext>
            </a:extLst>
          </p:cNvPr>
          <p:cNvSpPr/>
          <p:nvPr/>
        </p:nvSpPr>
        <p:spPr>
          <a:xfrm>
            <a:off x="2019374" y="3163002"/>
            <a:ext cx="680417" cy="2659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F5C76A-BF34-4A21-B7B1-8968DEB8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2805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5AA57C-E99A-42F8-B746-7F77C11B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34" y="1628800"/>
            <a:ext cx="5389994" cy="45954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D780C90-7BB4-43E1-8B60-F9C3055A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1CF56A7-14C7-435D-B94B-D484B5AA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97" y="1184494"/>
            <a:ext cx="345139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：点击“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+”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路径，点击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添加完成会弹出成功添加信息提示框，点击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apple-system"/>
                <a:cs typeface="+mn-cs"/>
              </a:rPr>
              <a:t>同样的方式可以添加刚刚封装完成的所有模块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-apple-system"/>
              <a:cs typeface="+mn-cs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若依照步骤先将所有的模块拷贝到当前根目录下，则此处直接将根目录添加进来，可以一次性添加所有模块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69B8B8-CB52-4FA3-8D96-323B13E38F3B}"/>
              </a:ext>
            </a:extLst>
          </p:cNvPr>
          <p:cNvSpPr/>
          <p:nvPr/>
        </p:nvSpPr>
        <p:spPr>
          <a:xfrm>
            <a:off x="5148065" y="2751345"/>
            <a:ext cx="288032" cy="17359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4BB5886-22BC-4018-9D89-CD21E543A902}"/>
              </a:ext>
            </a:extLst>
          </p:cNvPr>
          <p:cNvSpPr/>
          <p:nvPr/>
        </p:nvSpPr>
        <p:spPr>
          <a:xfrm>
            <a:off x="6444208" y="548680"/>
            <a:ext cx="1008112" cy="765427"/>
          </a:xfrm>
          <a:prstGeom prst="wedgeRoundRectCallout">
            <a:avLst>
              <a:gd name="adj1" fmla="val -82935"/>
              <a:gd name="adj2" fmla="val 2602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自定义的实际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路径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B4DC55-CADA-49C7-8C55-B9E9F60D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4609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5FA1D8-82B6-4C6D-9B3D-0F613791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431"/>
            <a:ext cx="9144000" cy="47539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735" y="68320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B6B35F-FB9C-4EDB-8CD7-5FD59CD2C4F0}"/>
              </a:ext>
            </a:extLst>
          </p:cNvPr>
          <p:cNvSpPr/>
          <p:nvPr/>
        </p:nvSpPr>
        <p:spPr>
          <a:xfrm>
            <a:off x="0" y="2525761"/>
            <a:ext cx="899592" cy="354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D2734-0DF4-4876-9822-E416F3729EDC}"/>
              </a:ext>
            </a:extLst>
          </p:cNvPr>
          <p:cNvSpPr txBox="1"/>
          <p:nvPr/>
        </p:nvSpPr>
        <p:spPr>
          <a:xfrm>
            <a:off x="70520" y="1108821"/>
            <a:ext cx="8712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单击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 Catalog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，出现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模块搜索栏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5CCBA-667B-4607-9F3D-9601B7DF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81776DB-0154-4B21-81C0-7252999D7B83}"/>
              </a:ext>
            </a:extLst>
          </p:cNvPr>
          <p:cNvSpPr/>
          <p:nvPr/>
        </p:nvSpPr>
        <p:spPr>
          <a:xfrm>
            <a:off x="3203848" y="2155842"/>
            <a:ext cx="4392488" cy="33594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147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728821-D66B-4A4F-BF45-7BC1659C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784"/>
            <a:ext cx="9144000" cy="499762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A478C74-CE32-4C99-80ED-76E3BF785D81}"/>
              </a:ext>
            </a:extLst>
          </p:cNvPr>
          <p:cNvSpPr/>
          <p:nvPr/>
        </p:nvSpPr>
        <p:spPr>
          <a:xfrm>
            <a:off x="467544" y="3212976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E81DC3-5CC4-4791-9E9D-1A864B3DDAB4}"/>
              </a:ext>
            </a:extLst>
          </p:cNvPr>
          <p:cNvSpPr/>
          <p:nvPr/>
        </p:nvSpPr>
        <p:spPr>
          <a:xfrm>
            <a:off x="2555776" y="2234041"/>
            <a:ext cx="1368152" cy="3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CBD6DB-AFE0-4C8B-BE4C-58CAF7B8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476D09-F831-433F-9740-6F2053A66452}"/>
              </a:ext>
            </a:extLst>
          </p:cNvPr>
          <p:cNvSpPr txBox="1"/>
          <p:nvPr/>
        </p:nvSpPr>
        <p:spPr>
          <a:xfrm>
            <a:off x="215516" y="1165527"/>
            <a:ext cx="861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出现刚才自定义的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，双击添加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，下一步点击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ED86A-BF6B-432C-84AB-D09B29E4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698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9841D3-F418-4810-B515-2F14EB98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98" y="1204916"/>
            <a:ext cx="4752975" cy="533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170337" y="1204916"/>
            <a:ext cx="6219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综合输出选项选择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Global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5119641" y="4437112"/>
            <a:ext cx="12961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0DB74-AEB1-4601-8A57-8B59441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5608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CF2586-6FFC-4444-834D-4B27FC6A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" y="1730278"/>
            <a:ext cx="9144000" cy="49838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251522" y="1013146"/>
            <a:ext cx="6219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已经成功添加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2182552" y="2791202"/>
            <a:ext cx="187220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0DB74-AEB1-4601-8A57-8B59441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5C6AC7-3A53-422B-BF38-4138D19DBDA8}"/>
              </a:ext>
            </a:extLst>
          </p:cNvPr>
          <p:cNvSpPr txBox="1"/>
          <p:nvPr/>
        </p:nvSpPr>
        <p:spPr>
          <a:xfrm>
            <a:off x="4089164" y="1026839"/>
            <a:ext cx="6046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同样的方式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添加自定义的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and32_v1_0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MUX2T1_32_0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40884515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584F76-0F11-46F7-8DAA-112EB5D0F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4"/>
          <a:stretch/>
        </p:blipFill>
        <p:spPr>
          <a:xfrm>
            <a:off x="148940" y="2230331"/>
            <a:ext cx="8846120" cy="446192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872CF-748A-4ADD-89CD-60D5A3410C9B}"/>
              </a:ext>
            </a:extLst>
          </p:cNvPr>
          <p:cNvSpPr txBox="1"/>
          <p:nvPr/>
        </p:nvSpPr>
        <p:spPr>
          <a:xfrm>
            <a:off x="241589" y="1067406"/>
            <a:ext cx="790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点击下方的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 Source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名称下双击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Instantiation Template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下方的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veo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文件，出现调用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的模板文件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0101A5-DDC0-45EE-936E-FC602A24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58D3B76-F196-4912-B17F-F18418ACCF22}"/>
              </a:ext>
            </a:extLst>
          </p:cNvPr>
          <p:cNvSpPr/>
          <p:nvPr/>
        </p:nvSpPr>
        <p:spPr>
          <a:xfrm>
            <a:off x="395536" y="5777288"/>
            <a:ext cx="1430229" cy="26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AE32AB-7710-466C-A5F9-C8071D2CEE30}"/>
              </a:ext>
            </a:extLst>
          </p:cNvPr>
          <p:cNvSpPr/>
          <p:nvPr/>
        </p:nvSpPr>
        <p:spPr>
          <a:xfrm>
            <a:off x="611560" y="3429000"/>
            <a:ext cx="1430229" cy="26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97FD03-96CB-4BB9-B548-7FD248AE1FA3}"/>
              </a:ext>
            </a:extLst>
          </p:cNvPr>
          <p:cNvSpPr/>
          <p:nvPr/>
        </p:nvSpPr>
        <p:spPr>
          <a:xfrm>
            <a:off x="3248819" y="5228686"/>
            <a:ext cx="4898071" cy="12221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209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B496BA8-72CE-4DC5-AA91-0E3F30B78644}"/>
              </a:ext>
            </a:extLst>
          </p:cNvPr>
          <p:cNvSpPr txBox="1"/>
          <p:nvPr/>
        </p:nvSpPr>
        <p:spPr>
          <a:xfrm>
            <a:off x="585214" y="1165527"/>
            <a:ext cx="7947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复制模板文件或按照格式编写到顶层文件下即可完成模块的调用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PingFang SC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2F93B3F-2961-4580-9D67-F3A5A112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A1DCCF-B623-4762-9AF7-A11299D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62EFD-58C6-49AC-9865-058B01A9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46" y="3210896"/>
            <a:ext cx="7462487" cy="233441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24493-1C9E-4E84-AEFD-7D3438D2CA4D}"/>
              </a:ext>
            </a:extLst>
          </p:cNvPr>
          <p:cNvSpPr/>
          <p:nvPr/>
        </p:nvSpPr>
        <p:spPr>
          <a:xfrm>
            <a:off x="2254579" y="3399408"/>
            <a:ext cx="1885373" cy="50457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FB95009-C689-474F-A411-4D99DE006E65}"/>
              </a:ext>
            </a:extLst>
          </p:cNvPr>
          <p:cNvSpPr/>
          <p:nvPr/>
        </p:nvSpPr>
        <p:spPr>
          <a:xfrm>
            <a:off x="1259632" y="3399408"/>
            <a:ext cx="891133" cy="50457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7B669CD9-4852-4236-A25F-2164B83E01CA}"/>
              </a:ext>
            </a:extLst>
          </p:cNvPr>
          <p:cNvSpPr/>
          <p:nvPr/>
        </p:nvSpPr>
        <p:spPr>
          <a:xfrm>
            <a:off x="5940152" y="1805498"/>
            <a:ext cx="1224136" cy="765427"/>
          </a:xfrm>
          <a:prstGeom prst="wedgeRoundRectCallout">
            <a:avLst>
              <a:gd name="adj1" fmla="val -222771"/>
              <a:gd name="adj2" fmla="val 15410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例化名称（可改）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EB919193-B5B2-4AB5-BB3F-E534157EEC49}"/>
              </a:ext>
            </a:extLst>
          </p:cNvPr>
          <p:cNvSpPr/>
          <p:nvPr/>
        </p:nvSpPr>
        <p:spPr>
          <a:xfrm>
            <a:off x="251522" y="2125483"/>
            <a:ext cx="1224136" cy="765427"/>
          </a:xfrm>
          <a:prstGeom prst="wedgeRoundRectCallout">
            <a:avLst>
              <a:gd name="adj1" fmla="val 27258"/>
              <a:gd name="adj2" fmla="val 13088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名称（不可改）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8E70FEC6-E77F-4E99-92C5-4792EBDE42A9}"/>
              </a:ext>
            </a:extLst>
          </p:cNvPr>
          <p:cNvSpPr/>
          <p:nvPr/>
        </p:nvSpPr>
        <p:spPr>
          <a:xfrm>
            <a:off x="304780" y="5590927"/>
            <a:ext cx="1224136" cy="765427"/>
          </a:xfrm>
          <a:prstGeom prst="wedgeRoundRectCallout">
            <a:avLst>
              <a:gd name="adj1" fmla="val 68757"/>
              <a:gd name="adj2" fmla="val -19764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模块端口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（不可改）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D5CC61F3-53DC-4268-AFBC-B6FC2DED1F21}"/>
              </a:ext>
            </a:extLst>
          </p:cNvPr>
          <p:cNvSpPr/>
          <p:nvPr/>
        </p:nvSpPr>
        <p:spPr>
          <a:xfrm>
            <a:off x="4031432" y="5773489"/>
            <a:ext cx="1224136" cy="765427"/>
          </a:xfrm>
          <a:prstGeom prst="wedgeRoundRectCallout">
            <a:avLst>
              <a:gd name="adj1" fmla="val -184385"/>
              <a:gd name="adj2" fmla="val -18271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例化端口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（可改）</a:t>
            </a:r>
          </a:p>
        </p:txBody>
      </p:sp>
    </p:spTree>
    <p:extLst>
      <p:ext uri="{BB962C8B-B14F-4D97-AF65-F5344CB8AC3E}">
        <p14:creationId xmlns:p14="http://schemas.microsoft.com/office/powerpoint/2010/main" val="14686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E8B6C6F-56F0-4B3C-A642-F84A162B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" y="1942219"/>
            <a:ext cx="5915025" cy="47339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74886" y="1761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Project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，此时把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Do not specify at this time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勾上，表示在新建工程时不去指定源文件。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398625" y="623731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44B3D532-15D5-4FD0-AA97-3BCD1384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553339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306E51E7-2E81-4410-BA76-416D1703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460110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F7241772-5526-465B-AE7E-D9FC0F4F1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4461551"/>
            <a:ext cx="1907704" cy="422276"/>
          </a:xfrm>
          <a:prstGeom prst="wedgeRoundRectCallout">
            <a:avLst>
              <a:gd name="adj1" fmla="val -221357"/>
              <a:gd name="adj2" fmla="val 3170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utoShape 14">
            <a:extLst>
              <a:ext uri="{FF2B5EF4-FFF2-40B4-BE49-F238E27FC236}">
                <a16:creationId xmlns:a16="http://schemas.microsoft.com/office/drawing/2014/main" id="{3E6639B7-E846-4F13-B906-C4DAC309C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5283508"/>
            <a:ext cx="1907704" cy="422276"/>
          </a:xfrm>
          <a:prstGeom prst="wedgeRoundRectCallout">
            <a:avLst>
              <a:gd name="adj1" fmla="val -245217"/>
              <a:gd name="adj2" fmla="val -323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14">
            <a:extLst>
              <a:ext uri="{FF2B5EF4-FFF2-40B4-BE49-F238E27FC236}">
                <a16:creationId xmlns:a16="http://schemas.microsoft.com/office/drawing/2014/main" id="{FA328AA2-7AD5-45F3-9AD1-7EAB499E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869" y="5996838"/>
            <a:ext cx="1907704" cy="422276"/>
          </a:xfrm>
          <a:prstGeom prst="wedgeRoundRectCallout">
            <a:avLst>
              <a:gd name="adj1" fmla="val -239692"/>
              <a:gd name="adj2" fmla="val -964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587C0C-1913-4BCC-A9DC-FD5CBF45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1267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（不含源文件版）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147084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方法与含源文件版本相同，区别在于</a:t>
            </a: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核文件不同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344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每个模块的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文件夹都包含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component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以及其对应的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en-US" altLang="zh-CN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edf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文件和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.v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端口文件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0" y="4761450"/>
            <a:ext cx="881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其调用原理是利用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xgui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下的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tcl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脚本根据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特征描述从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edf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文件处重新复制生成工程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所需文件</a:t>
            </a:r>
            <a:endParaRPr kumimoji="0" lang="zh-CN" altLang="en-US" sz="18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23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FA4209C-BB64-4A7E-BA03-8889ED3A08D5}"/>
              </a:ext>
            </a:extLst>
          </p:cNvPr>
          <p:cNvSpPr txBox="1"/>
          <p:nvPr/>
        </p:nvSpPr>
        <p:spPr>
          <a:xfrm>
            <a:off x="764705" y="2736502"/>
            <a:ext cx="73356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BACC6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：采用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verilog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编码的设计方法，调用自定义模块，完成多选器控制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的设计并利用</a:t>
            </a:r>
            <a:r>
              <a:rPr lang="en-US" altLang="zh-CN" sz="28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NEXYS A7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实验板进行硬件验证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E7276EF-3209-4D88-9E51-53C02116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5276CB-646B-4983-BC55-7C6F2AD96A15}"/>
              </a:ext>
            </a:extLst>
          </p:cNvPr>
          <p:cNvSpPr txBox="1"/>
          <p:nvPr/>
        </p:nvSpPr>
        <p:spPr>
          <a:xfrm>
            <a:off x="4189202" y="41259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OExp01-muxctrl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CAFCD4-3A19-4C08-A079-CA92FEE4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  </a:t>
            </a:r>
            <a:fld id="{5EFF9C44-2717-445B-8E50-0551D6089A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9647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421ED-9E98-47F7-A2D4-8FCD9E7E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82766"/>
            <a:ext cx="4847346" cy="4114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FAEA0E-BD49-44D5-B80A-25C119B76F9E}"/>
              </a:ext>
            </a:extLst>
          </p:cNvPr>
          <p:cNvSpPr txBox="1"/>
          <p:nvPr/>
        </p:nvSpPr>
        <p:spPr>
          <a:xfrm>
            <a:off x="0" y="1343314"/>
            <a:ext cx="7596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建立名为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OExp01-muxctrl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的工程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820CD-EAB1-48B3-BF96-6E936CA1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7894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741180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0" y="101650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MANAGER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Wingdings" panose="05000000000000000000" pitchFamily="2" charset="2"/>
              </a:rPr>
              <a:t>                   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repository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D90C792-AA53-4C49-83A0-D86BF802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1BD5D-0DA3-4800-80EA-6A2461EA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4026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D95581-8950-4AF5-B819-8CDC2BD7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9" y="1340768"/>
            <a:ext cx="5643394" cy="4853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708F42-EDF5-4042-965A-98045D1CAB98}"/>
              </a:ext>
            </a:extLst>
          </p:cNvPr>
          <p:cNvSpPr txBox="1"/>
          <p:nvPr/>
        </p:nvSpPr>
        <p:spPr>
          <a:xfrm>
            <a:off x="313182" y="965472"/>
            <a:ext cx="7643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添加自定义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：点击“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+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”，添加自定义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路径，点击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zh-CN" altLang="en-US" sz="2000" dirty="0"/>
              <a:t> 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0166AA0-D822-472E-9859-54C89A10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E6D3DA0-D9AA-45B2-AD5B-0127FFD03B44}"/>
              </a:ext>
            </a:extLst>
          </p:cNvPr>
          <p:cNvSpPr/>
          <p:nvPr/>
        </p:nvSpPr>
        <p:spPr>
          <a:xfrm>
            <a:off x="6948263" y="3501008"/>
            <a:ext cx="1951457" cy="1800200"/>
          </a:xfrm>
          <a:prstGeom prst="wedgeRoundRectCallout">
            <a:avLst>
              <a:gd name="adj1" fmla="val -149691"/>
              <a:gd name="adj2" fmla="val -8459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路径为提前拷贝所有</a:t>
            </a:r>
            <a:r>
              <a:rPr lang="en-US" altLang="zh-CN" dirty="0">
                <a:solidFill>
                  <a:srgbClr val="0000FF"/>
                </a:solidFill>
              </a:rPr>
              <a:t>MUX</a:t>
            </a:r>
            <a:r>
              <a:rPr lang="zh-CN" altLang="en-US" dirty="0">
                <a:solidFill>
                  <a:srgbClr val="0000FF"/>
                </a:solidFill>
              </a:rPr>
              <a:t>模块存于根目录的实际路径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5E999A-A347-49D5-8529-E0D057E6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011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4ECC4C9-E605-4B94-92C9-D78DC96A3C82}"/>
              </a:ext>
            </a:extLst>
          </p:cNvPr>
          <p:cNvSpPr txBox="1"/>
          <p:nvPr/>
        </p:nvSpPr>
        <p:spPr>
          <a:xfrm>
            <a:off x="107504" y="1135149"/>
            <a:ext cx="7162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新建一个顶层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命名为 </a:t>
            </a:r>
            <a:r>
              <a:rPr lang="en-US" altLang="zh-CN" sz="2000" dirty="0"/>
              <a:t>OExp01_muxctrl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之后单击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E1109DD-6442-4980-9ECC-7F6B367E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29E27B-D391-4E96-8E20-21AE2254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69EFEC-F6CF-44A6-A788-523EBA8B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48251"/>
            <a:ext cx="71437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77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63EC82C-48D1-470E-BF8F-863AD7023D9B}"/>
              </a:ext>
            </a:extLst>
          </p:cNvPr>
          <p:cNvSpPr txBox="1"/>
          <p:nvPr/>
        </p:nvSpPr>
        <p:spPr>
          <a:xfrm>
            <a:off x="251522" y="1147573"/>
            <a:ext cx="4638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创建完成后如下图所示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7A1513A-23F1-4A94-918B-7402E8DD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90447A-C9C6-4D70-9D3C-3BC2B662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AF3F15-B08B-1143-65D1-BB09064F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516"/>
            <a:ext cx="9144000" cy="4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723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1873932" y="259462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6401E-4548-465E-9797-EC797B5F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DBFF4-2328-42B9-B4A9-CDF87C79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" y="1851567"/>
            <a:ext cx="3842652" cy="40580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6" y="1165527"/>
            <a:ext cx="8308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按照前面的方法完成实验所需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模块的调用，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只需添加自定义模块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A47CF-E82F-4805-9101-143AB9E597AA}"/>
              </a:ext>
            </a:extLst>
          </p:cNvPr>
          <p:cNvSpPr txBox="1"/>
          <p:nvPr/>
        </p:nvSpPr>
        <p:spPr>
          <a:xfrm>
            <a:off x="4836319" y="2950492"/>
            <a:ext cx="1867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constant</a:t>
            </a:r>
          </a:p>
          <a:p>
            <a:r>
              <a:rPr lang="en-US" altLang="zh-CN" dirty="0"/>
              <a:t>Constant0=5’b0</a:t>
            </a:r>
          </a:p>
          <a:p>
            <a:r>
              <a:rPr lang="en-US" altLang="zh-CN" dirty="0"/>
              <a:t>Constant1=5’b1</a:t>
            </a:r>
          </a:p>
          <a:p>
            <a:r>
              <a:rPr lang="en-US" altLang="zh-CN" dirty="0"/>
              <a:t>Constant2=8’b1</a:t>
            </a:r>
          </a:p>
          <a:p>
            <a:r>
              <a:rPr lang="en-US" altLang="zh-CN" dirty="0"/>
              <a:t>Constant3=1’b1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F5F15A-3EF7-4930-9408-D82D073D109E}"/>
              </a:ext>
            </a:extLst>
          </p:cNvPr>
          <p:cNvSpPr txBox="1"/>
          <p:nvPr/>
        </p:nvSpPr>
        <p:spPr>
          <a:xfrm>
            <a:off x="4836319" y="4559033"/>
            <a:ext cx="1867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输入两个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输出一个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3D97E7-9BA6-4665-B43B-E1DA38441571}"/>
              </a:ext>
            </a:extLst>
          </p:cNvPr>
          <p:cNvSpPr txBox="1"/>
          <p:nvPr/>
        </p:nvSpPr>
        <p:spPr>
          <a:xfrm>
            <a:off x="4788803" y="5610376"/>
            <a:ext cx="3419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slice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5</a:t>
            </a:r>
            <a:r>
              <a:rPr lang="zh-CN" altLang="en-US" dirty="0"/>
              <a:t>位截取低四位输出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8</a:t>
            </a:r>
            <a:r>
              <a:rPr lang="zh-CN" altLang="en-US" dirty="0"/>
              <a:t>位截取第五位输出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49033D-0828-490B-A221-5F76AFCDB32E}"/>
              </a:ext>
            </a:extLst>
          </p:cNvPr>
          <p:cNvSpPr txBox="1"/>
          <p:nvPr/>
        </p:nvSpPr>
        <p:spPr>
          <a:xfrm>
            <a:off x="4836319" y="1950809"/>
            <a:ext cx="24603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MUX2T1_5;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MUX8T1_8;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MUX4T1_5;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7EFAE2FC-3B24-4BA4-B16D-32BBF40C2502}"/>
              </a:ext>
            </a:extLst>
          </p:cNvPr>
          <p:cNvSpPr/>
          <p:nvPr/>
        </p:nvSpPr>
        <p:spPr>
          <a:xfrm>
            <a:off x="6853305" y="1534859"/>
            <a:ext cx="612068" cy="1477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61E5E0-D2C6-4C95-B863-68C2FD48DC30}"/>
              </a:ext>
            </a:extLst>
          </p:cNvPr>
          <p:cNvSpPr txBox="1"/>
          <p:nvPr/>
        </p:nvSpPr>
        <p:spPr>
          <a:xfrm>
            <a:off x="7465373" y="2095289"/>
            <a:ext cx="150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自定义模块</a:t>
            </a:r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9DAFC893-0138-4D07-9B04-0BE8E88907B0}"/>
              </a:ext>
            </a:extLst>
          </p:cNvPr>
          <p:cNvSpPr/>
          <p:nvPr/>
        </p:nvSpPr>
        <p:spPr>
          <a:xfrm>
            <a:off x="6853305" y="3058804"/>
            <a:ext cx="612068" cy="27464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783D82-7F59-42C5-85DC-4C6BF9DE2C8A}"/>
              </a:ext>
            </a:extLst>
          </p:cNvPr>
          <p:cNvSpPr txBox="1"/>
          <p:nvPr/>
        </p:nvSpPr>
        <p:spPr>
          <a:xfrm>
            <a:off x="7455947" y="4225821"/>
            <a:ext cx="150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系统模块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FE56F3D-0A8E-4F80-AB69-99B92B7C49ED}"/>
              </a:ext>
            </a:extLst>
          </p:cNvPr>
          <p:cNvSpPr/>
          <p:nvPr/>
        </p:nvSpPr>
        <p:spPr>
          <a:xfrm>
            <a:off x="251522" y="3159234"/>
            <a:ext cx="3763272" cy="279006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2BFC5-9CE5-4095-8AA2-03F47171CF57}"/>
              </a:ext>
            </a:extLst>
          </p:cNvPr>
          <p:cNvSpPr txBox="1"/>
          <p:nvPr/>
        </p:nvSpPr>
        <p:spPr>
          <a:xfrm>
            <a:off x="54806" y="5949297"/>
            <a:ext cx="463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这三类系统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只需了解，只能在原理图模式下使用，我们采用代码方式来实现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22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893A01-A341-470C-BF58-4B05C705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" y="1939905"/>
            <a:ext cx="4429125" cy="242887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467544" y="3573016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Slice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DD60CF5-C81D-4B82-A844-46CB92A6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5" r="49664"/>
          <a:stretch/>
        </p:blipFill>
        <p:spPr>
          <a:xfrm>
            <a:off x="4646661" y="1109143"/>
            <a:ext cx="2094209" cy="34766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slice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会把输入截取想要的位宽输出。相当于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的位宽截取操作。输入位宽，输出位宽，截取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msb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都是可以配置的。</a:t>
            </a:r>
            <a:endParaRPr lang="zh-CN" altLang="en-US" dirty="0"/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9100D844-EED3-4BCE-9DF1-316EC7397670}"/>
              </a:ext>
            </a:extLst>
          </p:cNvPr>
          <p:cNvSpPr/>
          <p:nvPr/>
        </p:nvSpPr>
        <p:spPr>
          <a:xfrm>
            <a:off x="7075972" y="1165527"/>
            <a:ext cx="1512169" cy="1152128"/>
          </a:xfrm>
          <a:prstGeom prst="wedgeRoundRectCallout">
            <a:avLst>
              <a:gd name="adj1" fmla="val -90272"/>
              <a:gd name="adj2" fmla="val 105005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</a:t>
            </a:r>
            <a:r>
              <a:rPr lang="en-US" altLang="zh-CN" dirty="0">
                <a:solidFill>
                  <a:srgbClr val="0000FF"/>
                </a:solidFill>
              </a:rPr>
              <a:t>5</a:t>
            </a:r>
            <a:r>
              <a:rPr lang="zh-CN" altLang="en-US" dirty="0">
                <a:solidFill>
                  <a:srgbClr val="0000FF"/>
                </a:solidFill>
              </a:rPr>
              <a:t>位，截取低四位输出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860032" y="3861048"/>
            <a:ext cx="4119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位宽截取举例：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Din[4:0];    // 5bit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Din[3:0];// </a:t>
            </a:r>
            <a:r>
              <a:rPr lang="zh-CN" altLang="en-US" dirty="0">
                <a:solidFill>
                  <a:srgbClr val="0000FF"/>
                </a:solidFill>
              </a:rPr>
              <a:t>截取低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位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526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E5EF21-0E95-4E35-BFCD-F3104C6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985"/>
            <a:ext cx="4295775" cy="22193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467544" y="3454524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Concat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conact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会把分立的线拼接成单一线输出，相当于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描述的拼接操作。输入端口数和位宽均可配置。注意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In1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会放置在高位，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[In1,In0]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860032" y="3861048"/>
            <a:ext cx="41195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位拼接举例：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In0[3:0];    // 4bit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In1[3:0];    // 4bit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In0[7:0];    // 8bit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{In1,In0} ;    // 8bit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A1363-6A35-41E0-BACC-63B55E481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66" y="1006903"/>
            <a:ext cx="2072820" cy="2944623"/>
          </a:xfrm>
          <a:prstGeom prst="rect">
            <a:avLst/>
          </a:prstGeom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312EC144-9F87-451C-8FF8-CFC403CB6345}"/>
              </a:ext>
            </a:extLst>
          </p:cNvPr>
          <p:cNvSpPr/>
          <p:nvPr/>
        </p:nvSpPr>
        <p:spPr>
          <a:xfrm>
            <a:off x="6732240" y="1064769"/>
            <a:ext cx="1512169" cy="1152128"/>
          </a:xfrm>
          <a:prstGeom prst="wedgeRoundRectCallout">
            <a:avLst>
              <a:gd name="adj1" fmla="val -62347"/>
              <a:gd name="adj2" fmla="val 10803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输入端口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个，位宽均为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，输出为</a:t>
            </a:r>
            <a:r>
              <a:rPr lang="en-US" altLang="zh-CN" dirty="0">
                <a:solidFill>
                  <a:srgbClr val="0000FF"/>
                </a:solidFill>
              </a:rPr>
              <a:t>8</a:t>
            </a:r>
            <a:r>
              <a:rPr lang="zh-CN" altLang="en-US" dirty="0">
                <a:solidFill>
                  <a:srgbClr val="0000FF"/>
                </a:solidFill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160659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CFA047-4836-5A21-7257-E48FAF08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" y="1766770"/>
            <a:ext cx="5954921" cy="5091230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359" y="1988259"/>
            <a:ext cx="1820031" cy="422276"/>
          </a:xfrm>
          <a:prstGeom prst="wedgeRoundRectCallout">
            <a:avLst>
              <a:gd name="adj1" fmla="val -390964"/>
              <a:gd name="adj2" fmla="val 1798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905" y="2627589"/>
            <a:ext cx="1907704" cy="422276"/>
          </a:xfrm>
          <a:prstGeom prst="wedgeRoundRectCallout">
            <a:avLst>
              <a:gd name="adj1" fmla="val -334650"/>
              <a:gd name="adj2" fmla="val 542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687" y="3373163"/>
            <a:ext cx="1907704" cy="597557"/>
          </a:xfrm>
          <a:prstGeom prst="wedgeRoundRectCallout">
            <a:avLst>
              <a:gd name="adj1" fmla="val -265266"/>
              <a:gd name="adj2" fmla="val 326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493" y="4444139"/>
            <a:ext cx="1907704" cy="422276"/>
          </a:xfrm>
          <a:prstGeom prst="wedgeRoundRectCallout">
            <a:avLst>
              <a:gd name="adj1" fmla="val -286209"/>
              <a:gd name="adj2" fmla="val -1620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554" y="5377373"/>
            <a:ext cx="1907704" cy="422276"/>
          </a:xfrm>
          <a:prstGeom prst="wedgeRoundRectCallout">
            <a:avLst>
              <a:gd name="adj1" fmla="val -166608"/>
              <a:gd name="adj2" fmla="val -308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3F4582E-E31F-4077-B1F0-5E876E1B9AD9}"/>
              </a:ext>
            </a:extLst>
          </p:cNvPr>
          <p:cNvSpPr txBox="1">
            <a:spLocks/>
          </p:cNvSpPr>
          <p:nvPr/>
        </p:nvSpPr>
        <p:spPr bwMode="auto">
          <a:xfrm>
            <a:off x="25933" y="16651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A720799B-55A5-45AD-89E1-F782D76A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958222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选择器件或者板卡。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表示器件，当然如果是板卡就点击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Boards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。器件可以根据系列去选，也可以直接在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Search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栏搜索器件型号。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F2C8F3-9B1F-47DB-B769-C7BBCF8E1E04}"/>
              </a:ext>
            </a:extLst>
          </p:cNvPr>
          <p:cNvSpPr txBox="1"/>
          <p:nvPr/>
        </p:nvSpPr>
        <p:spPr>
          <a:xfrm>
            <a:off x="171379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9ECA59-92DF-48B5-8D89-89C5F3B7E69F}"/>
              </a:ext>
            </a:extLst>
          </p:cNvPr>
          <p:cNvSpPr txBox="1"/>
          <p:nvPr/>
        </p:nvSpPr>
        <p:spPr>
          <a:xfrm>
            <a:off x="1125231" y="5792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1B19B1-9D1C-4D3A-857B-EBCC2BCA6076}"/>
              </a:ext>
            </a:extLst>
          </p:cNvPr>
          <p:cNvSpPr txBox="1"/>
          <p:nvPr/>
        </p:nvSpPr>
        <p:spPr>
          <a:xfrm>
            <a:off x="2177578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61E698-571D-4E94-B97F-E331C1F22DF2}"/>
              </a:ext>
            </a:extLst>
          </p:cNvPr>
          <p:cNvSpPr txBox="1"/>
          <p:nvPr/>
        </p:nvSpPr>
        <p:spPr>
          <a:xfrm>
            <a:off x="3151398" y="5815857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5EAA439-481E-46CC-A7DE-DD2DECABC64A}"/>
              </a:ext>
            </a:extLst>
          </p:cNvPr>
          <p:cNvSpPr/>
          <p:nvPr/>
        </p:nvSpPr>
        <p:spPr>
          <a:xfrm>
            <a:off x="4251983" y="6445443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372BA-5C46-42F3-89EB-CA17F340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18F9A5-E558-34CB-C70C-378A2F64DA5F}"/>
              </a:ext>
            </a:extLst>
          </p:cNvPr>
          <p:cNvSpPr/>
          <p:nvPr/>
        </p:nvSpPr>
        <p:spPr>
          <a:xfrm>
            <a:off x="126922" y="4478116"/>
            <a:ext cx="5813229" cy="187823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2BB9A3-1B08-E4C2-5998-BA5F2AE9A190}"/>
              </a:ext>
            </a:extLst>
          </p:cNvPr>
          <p:cNvSpPr txBox="1"/>
          <p:nvPr/>
        </p:nvSpPr>
        <p:spPr>
          <a:xfrm>
            <a:off x="4234720" y="586496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必须一致！</a:t>
            </a:r>
          </a:p>
        </p:txBody>
      </p:sp>
    </p:spTree>
    <p:extLst>
      <p:ext uri="{BB962C8B-B14F-4D97-AF65-F5344CB8AC3E}">
        <p14:creationId xmlns:p14="http://schemas.microsoft.com/office/powerpoint/2010/main" val="26300319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E8B5D7-E270-4896-9524-489F54F5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32" y="988569"/>
            <a:ext cx="3853585" cy="35874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C6A7A4-B1D1-4240-A091-AC946B4D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" y="1649217"/>
            <a:ext cx="4467225" cy="23336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539552" y="339090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6DAE-A03E-49F2-ABF6-BB0D6CE43A8D}"/>
              </a:ext>
            </a:extLst>
          </p:cNvPr>
          <p:cNvSpPr txBox="1"/>
          <p:nvPr/>
        </p:nvSpPr>
        <p:spPr>
          <a:xfrm>
            <a:off x="7987" y="11655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系统模块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Constant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023E74-1736-43F3-BA07-E1FB35120B44}"/>
              </a:ext>
            </a:extLst>
          </p:cNvPr>
          <p:cNvSpPr txBox="1"/>
          <p:nvPr/>
        </p:nvSpPr>
        <p:spPr>
          <a:xfrm>
            <a:off x="164464" y="4607720"/>
            <a:ext cx="31597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constant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可以输出可配置位宽的常数，电平可配置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或者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64E015-5F47-450F-A421-78D8DA63FD9A}"/>
              </a:ext>
            </a:extLst>
          </p:cNvPr>
          <p:cNvSpPr txBox="1"/>
          <p:nvPr/>
        </p:nvSpPr>
        <p:spPr>
          <a:xfrm>
            <a:off x="4708165" y="4588920"/>
            <a:ext cx="41195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Verilog</a:t>
            </a:r>
            <a:r>
              <a:rPr lang="zh-CN" altLang="en-US" dirty="0">
                <a:solidFill>
                  <a:srgbClr val="0000FF"/>
                </a:solidFill>
              </a:rPr>
              <a:t>位拼接举例：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Wire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[4:0];    // 5bit</a:t>
            </a:r>
            <a:r>
              <a:rPr lang="zh-CN" altLang="en-US" dirty="0">
                <a:solidFill>
                  <a:srgbClr val="0000FF"/>
                </a:solidFill>
              </a:rPr>
              <a:t>的信号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Assign </a:t>
            </a:r>
            <a:r>
              <a:rPr lang="en-US" altLang="zh-CN" dirty="0" err="1">
                <a:solidFill>
                  <a:srgbClr val="0000FF"/>
                </a:solidFill>
              </a:rPr>
              <a:t>dout</a:t>
            </a:r>
            <a:r>
              <a:rPr lang="en-US" altLang="zh-CN" dirty="0">
                <a:solidFill>
                  <a:srgbClr val="0000FF"/>
                </a:solidFill>
              </a:rPr>
              <a:t> = 5’b0 ;    // </a:t>
            </a:r>
            <a:r>
              <a:rPr lang="zh-CN" altLang="en-US" dirty="0">
                <a:solidFill>
                  <a:srgbClr val="0000FF"/>
                </a:solidFill>
              </a:rPr>
              <a:t>常数赋值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312EC144-9F87-451C-8FF8-CFC403CB6345}"/>
              </a:ext>
            </a:extLst>
          </p:cNvPr>
          <p:cNvSpPr/>
          <p:nvPr/>
        </p:nvSpPr>
        <p:spPr>
          <a:xfrm>
            <a:off x="7524328" y="988569"/>
            <a:ext cx="1611685" cy="1152128"/>
          </a:xfrm>
          <a:prstGeom prst="wedgeRoundRectCallout">
            <a:avLst>
              <a:gd name="adj1" fmla="val -31272"/>
              <a:gd name="adj2" fmla="val 9591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位宽</a:t>
            </a:r>
            <a:r>
              <a:rPr lang="en-US" altLang="zh-CN" dirty="0">
                <a:solidFill>
                  <a:srgbClr val="0000FF"/>
                </a:solidFill>
              </a:rPr>
              <a:t>5bit</a:t>
            </a:r>
          </a:p>
          <a:p>
            <a:pPr algn="ctr"/>
            <a:r>
              <a:rPr lang="zh-CN" altLang="en-US" dirty="0">
                <a:solidFill>
                  <a:srgbClr val="0000FF"/>
                </a:solidFill>
              </a:rPr>
              <a:t>值为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的常数</a:t>
            </a:r>
          </a:p>
        </p:txBody>
      </p:sp>
    </p:spTree>
    <p:extLst>
      <p:ext uri="{BB962C8B-B14F-4D97-AF65-F5344CB8AC3E}">
        <p14:creationId xmlns:p14="http://schemas.microsoft.com/office/powerpoint/2010/main" val="106540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1142FD-1E1E-4783-8225-C0DE44E3EDDB}"/>
              </a:ext>
            </a:extLst>
          </p:cNvPr>
          <p:cNvSpPr txBox="1"/>
          <p:nvPr/>
        </p:nvSpPr>
        <p:spPr>
          <a:xfrm>
            <a:off x="351727" y="1165527"/>
            <a:ext cx="8604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顶层逻辑连接如图（详细可参照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pdf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文档），根据连接图可完成顶层文件的编写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B0B942-82EC-4AAC-84D4-EB9A1FD65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138"/>
            <a:ext cx="9144000" cy="359572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CC2891B-5F7B-4D74-9972-6F72E2B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C0B7E-3EC2-4450-8212-AF9EA73E2AB1}"/>
              </a:ext>
            </a:extLst>
          </p:cNvPr>
          <p:cNvSpPr txBox="1"/>
          <p:nvPr/>
        </p:nvSpPr>
        <p:spPr>
          <a:xfrm>
            <a:off x="179512" y="5015204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MUX2T1_5;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MUX8T1_8;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MUX4T1_5;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550D93-3C31-467C-801A-C7A72922853A}"/>
              </a:ext>
            </a:extLst>
          </p:cNvPr>
          <p:cNvSpPr txBox="1"/>
          <p:nvPr/>
        </p:nvSpPr>
        <p:spPr>
          <a:xfrm>
            <a:off x="1768724" y="4797152"/>
            <a:ext cx="1867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constant</a:t>
            </a:r>
          </a:p>
          <a:p>
            <a:r>
              <a:rPr lang="en-US" altLang="zh-CN" dirty="0"/>
              <a:t>Constant0=5’b0</a:t>
            </a:r>
          </a:p>
          <a:p>
            <a:r>
              <a:rPr lang="en-US" altLang="zh-CN" dirty="0"/>
              <a:t>Constant1=5’b1</a:t>
            </a:r>
          </a:p>
          <a:p>
            <a:r>
              <a:rPr lang="en-US" altLang="zh-CN" dirty="0"/>
              <a:t>Constant2=8’b1</a:t>
            </a:r>
          </a:p>
          <a:p>
            <a:r>
              <a:rPr lang="en-US" altLang="zh-CN" dirty="0"/>
              <a:t>Constant3=1’b1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C0EF8A-B252-40B9-B696-1D075E571B65}"/>
              </a:ext>
            </a:extLst>
          </p:cNvPr>
          <p:cNvSpPr txBox="1"/>
          <p:nvPr/>
        </p:nvSpPr>
        <p:spPr>
          <a:xfrm>
            <a:off x="3667919" y="4797152"/>
            <a:ext cx="1867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输入两个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输出一个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413BB1-C983-4FFB-A703-5E4E7B5A5F5F}"/>
              </a:ext>
            </a:extLst>
          </p:cNvPr>
          <p:cNvSpPr txBox="1"/>
          <p:nvPr/>
        </p:nvSpPr>
        <p:spPr>
          <a:xfrm>
            <a:off x="5372671" y="5226861"/>
            <a:ext cx="3419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slice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5</a:t>
            </a:r>
            <a:r>
              <a:rPr lang="zh-CN" altLang="en-US" dirty="0"/>
              <a:t>位截取低四位输出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8</a:t>
            </a:r>
            <a:r>
              <a:rPr lang="zh-CN" altLang="en-US" dirty="0"/>
              <a:t>位截取第五位输出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2680E-EAF0-4602-AAC9-E283580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6978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1142FD-1E1E-4783-8225-C0DE44E3EDDB}"/>
              </a:ext>
            </a:extLst>
          </p:cNvPr>
          <p:cNvSpPr txBox="1"/>
          <p:nvPr/>
        </p:nvSpPr>
        <p:spPr>
          <a:xfrm>
            <a:off x="187825" y="996158"/>
            <a:ext cx="8604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顶层文件的编写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OExp01_muxctrl</a:t>
            </a:r>
            <a:br>
              <a:rPr lang="zh-CN" altLang="en-US" b="1" dirty="0"/>
            </a:br>
            <a:endParaRPr lang="zh-CN" altLang="en-US" b="1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CC2891B-5F7B-4D74-9972-6F72E2B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2680E-EAF0-4602-AAC9-E283580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162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ABC15-20CB-49A9-B823-B65F2E644B9D}"/>
              </a:ext>
            </a:extLst>
          </p:cNvPr>
          <p:cNvSpPr txBox="1"/>
          <p:nvPr/>
        </p:nvSpPr>
        <p:spPr>
          <a:xfrm>
            <a:off x="11336" y="1246253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module</a:t>
            </a:r>
            <a:r>
              <a:rPr lang="en-US" altLang="zh-CN" dirty="0"/>
              <a:t> OExp01_muxctrl(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[4:0]I0,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[4:0]I1,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  input  </a:t>
            </a:r>
            <a:r>
              <a:rPr lang="en-US" altLang="zh-CN" dirty="0"/>
              <a:t>wire [1:0]s,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s1,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input</a:t>
            </a:r>
            <a:r>
              <a:rPr lang="en-US" altLang="zh-CN" dirty="0"/>
              <a:t>  wire [2:0]s2,</a:t>
            </a:r>
          </a:p>
          <a:p>
            <a:r>
              <a:rPr lang="en-US" altLang="zh-CN" dirty="0"/>
              <a:t>  </a:t>
            </a:r>
            <a:r>
              <a:rPr lang="en-US" altLang="zh-CN" dirty="0">
                <a:solidFill>
                  <a:srgbClr val="0000FF"/>
                </a:solidFill>
              </a:rPr>
              <a:t>output</a:t>
            </a:r>
            <a:r>
              <a:rPr lang="en-US" altLang="zh-CN" dirty="0"/>
              <a:t> wire [4:0]o_0  );</a:t>
            </a:r>
          </a:p>
          <a:p>
            <a:r>
              <a:rPr lang="en-US" altLang="zh-CN" dirty="0"/>
              <a:t>    wire [4:0] MUX2T1_5_0_o;</a:t>
            </a:r>
          </a:p>
          <a:p>
            <a:r>
              <a:rPr lang="en-US" altLang="zh-CN" dirty="0"/>
              <a:t>    wire [4:0] MUX2T1_5_1_o;</a:t>
            </a:r>
          </a:p>
          <a:p>
            <a:r>
              <a:rPr lang="en-US" altLang="zh-CN" dirty="0"/>
              <a:t>    wire [7:0] MUX8T1_8_0_o;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FAD015-C9A7-4E9C-9679-E3706E650C8F}"/>
              </a:ext>
            </a:extLst>
          </p:cNvPr>
          <p:cNvSpPr txBox="1"/>
          <p:nvPr/>
        </p:nvSpPr>
        <p:spPr>
          <a:xfrm>
            <a:off x="-18504" y="4030676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MUX2T1_5_0 </a:t>
            </a:r>
            <a:r>
              <a:rPr lang="en-US" altLang="zh-CN" dirty="0" err="1"/>
              <a:t>MUX2T1_5_0</a:t>
            </a:r>
            <a:endParaRPr lang="en-US" altLang="zh-CN" dirty="0"/>
          </a:p>
          <a:p>
            <a:r>
              <a:rPr lang="en-US" altLang="zh-CN" dirty="0"/>
              <a:t>           (.I0(I0),</a:t>
            </a:r>
          </a:p>
          <a:p>
            <a:r>
              <a:rPr lang="en-US" altLang="zh-CN" dirty="0"/>
              <a:t>            .I1(I1),</a:t>
            </a:r>
          </a:p>
          <a:p>
            <a:r>
              <a:rPr lang="en-US" altLang="zh-CN" dirty="0"/>
              <a:t>            .o(MUX2T1_5_0_o),</a:t>
            </a:r>
          </a:p>
          <a:p>
            <a:r>
              <a:rPr lang="en-US" altLang="zh-CN" dirty="0"/>
              <a:t>            .s(s1));</a:t>
            </a:r>
          </a:p>
          <a:p>
            <a:r>
              <a:rPr lang="en-US" altLang="zh-CN" dirty="0"/>
              <a:t>    MUX2T1_5_0 MUX2T1_5_1</a:t>
            </a:r>
          </a:p>
          <a:p>
            <a:r>
              <a:rPr lang="en-US" altLang="zh-CN" dirty="0"/>
              <a:t>           (.I0(I0),</a:t>
            </a:r>
          </a:p>
          <a:p>
            <a:r>
              <a:rPr lang="en-US" altLang="zh-CN" dirty="0"/>
              <a:t>            .I1(I1),</a:t>
            </a:r>
          </a:p>
          <a:p>
            <a:r>
              <a:rPr lang="en-US" altLang="zh-CN" dirty="0"/>
              <a:t>            .o(MUX2T1_5_1_o),</a:t>
            </a:r>
          </a:p>
          <a:p>
            <a:r>
              <a:rPr lang="en-US" altLang="zh-CN" dirty="0"/>
              <a:t>            .s(1'b1));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C4C29C-ADFB-451A-837F-D3663C04F01C}"/>
              </a:ext>
            </a:extLst>
          </p:cNvPr>
          <p:cNvSpPr txBox="1"/>
          <p:nvPr/>
        </p:nvSpPr>
        <p:spPr>
          <a:xfrm>
            <a:off x="3851920" y="1434970"/>
            <a:ext cx="529208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MUX4T1_5_0 MUX4T1_5_1</a:t>
            </a:r>
          </a:p>
          <a:p>
            <a:r>
              <a:rPr lang="en-US" altLang="zh-CN" dirty="0"/>
              <a:t>           (.I0(MUX8T1_8_0_o[3:0]),</a:t>
            </a:r>
          </a:p>
          <a:p>
            <a:r>
              <a:rPr lang="en-US" altLang="zh-CN" dirty="0"/>
              <a:t>            .I1({MUX2T1_5_1_o[0],MUX2T1_5_0_o[3:0]}),</a:t>
            </a:r>
          </a:p>
          <a:p>
            <a:r>
              <a:rPr lang="en-US" altLang="zh-CN" dirty="0"/>
              <a:t>            .I2(5'b1),</a:t>
            </a:r>
          </a:p>
          <a:p>
            <a:r>
              <a:rPr lang="en-US" altLang="zh-CN" dirty="0"/>
              <a:t>            .I3(5'b0),</a:t>
            </a:r>
          </a:p>
          <a:p>
            <a:r>
              <a:rPr lang="en-US" altLang="zh-CN" dirty="0"/>
              <a:t>            .o(o_0),</a:t>
            </a:r>
          </a:p>
          <a:p>
            <a:r>
              <a:rPr lang="en-US" altLang="zh-CN" dirty="0"/>
              <a:t>            .s(s));</a:t>
            </a:r>
          </a:p>
          <a:p>
            <a:r>
              <a:rPr lang="en-US" altLang="zh-CN" dirty="0"/>
              <a:t>     MUX8T1_8_0 </a:t>
            </a:r>
            <a:r>
              <a:rPr lang="en-US" altLang="zh-CN" dirty="0" err="1"/>
              <a:t>MUX8T1_8_0</a:t>
            </a:r>
            <a:endParaRPr lang="en-US" altLang="zh-CN" dirty="0"/>
          </a:p>
          <a:p>
            <a:r>
              <a:rPr lang="en-US" altLang="zh-CN" dirty="0"/>
              <a:t>           (.I0({MUX2T1_5_0_o[3:0],MUX2T1_5_1_o[3:0]}),</a:t>
            </a:r>
          </a:p>
          <a:p>
            <a:r>
              <a:rPr lang="en-US" altLang="zh-CN" dirty="0"/>
              <a:t>            .I1({MUX2T1_5_1_o[3:0],MUX2T1_5_0_o[3:0]}),</a:t>
            </a:r>
          </a:p>
          <a:p>
            <a:r>
              <a:rPr lang="en-US" altLang="zh-CN" dirty="0"/>
              <a:t>            .I2(8'b1),</a:t>
            </a:r>
          </a:p>
          <a:p>
            <a:r>
              <a:rPr lang="en-US" altLang="zh-CN" dirty="0"/>
              <a:t>            .I3(8'b1),</a:t>
            </a:r>
          </a:p>
          <a:p>
            <a:r>
              <a:rPr lang="en-US" altLang="zh-CN" dirty="0"/>
              <a:t>            .I4(8'b1),</a:t>
            </a:r>
          </a:p>
          <a:p>
            <a:r>
              <a:rPr lang="en-US" altLang="zh-CN" dirty="0"/>
              <a:t>            .I5(8'b1),</a:t>
            </a:r>
          </a:p>
          <a:p>
            <a:r>
              <a:rPr lang="en-US" altLang="zh-CN" dirty="0"/>
              <a:t>            .I6(8'b1),</a:t>
            </a:r>
          </a:p>
          <a:p>
            <a:r>
              <a:rPr lang="en-US" altLang="zh-CN" dirty="0"/>
              <a:t>            .I7(8'b1),</a:t>
            </a:r>
          </a:p>
          <a:p>
            <a:r>
              <a:rPr lang="en-US" altLang="zh-CN" dirty="0"/>
              <a:t>            .o(MUX8T1_8_0_o),</a:t>
            </a:r>
          </a:p>
          <a:p>
            <a:r>
              <a:rPr lang="en-US" altLang="zh-CN" dirty="0"/>
              <a:t>            .s(s2));</a:t>
            </a:r>
          </a:p>
          <a:p>
            <a:r>
              <a:rPr lang="en-US" altLang="zh-CN" b="1" dirty="0" err="1">
                <a:solidFill>
                  <a:srgbClr val="0000FF"/>
                </a:solidFill>
              </a:rPr>
              <a:t>endmodule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5A8CAED-215C-482B-9F44-B25F37A03D64}"/>
              </a:ext>
            </a:extLst>
          </p:cNvPr>
          <p:cNvSpPr/>
          <p:nvPr/>
        </p:nvSpPr>
        <p:spPr>
          <a:xfrm>
            <a:off x="7180588" y="5044645"/>
            <a:ext cx="1611685" cy="1152128"/>
          </a:xfrm>
          <a:prstGeom prst="wedgeRoundRectCallout">
            <a:avLst>
              <a:gd name="adj1" fmla="val -79524"/>
              <a:gd name="adj2" fmla="val -11474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三类系统</a:t>
            </a:r>
            <a:r>
              <a:rPr lang="en-US" altLang="zh-CN" dirty="0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的功能是如何实现的？</a:t>
            </a:r>
          </a:p>
        </p:txBody>
      </p:sp>
    </p:spTree>
    <p:extLst>
      <p:ext uri="{BB962C8B-B14F-4D97-AF65-F5344CB8AC3E}">
        <p14:creationId xmlns:p14="http://schemas.microsoft.com/office/powerpoint/2010/main" val="38929570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设计要点</a:t>
            </a:r>
            <a:r>
              <a:rPr lang="en-US" altLang="zh-CN" dirty="0"/>
              <a:t>----</a:t>
            </a:r>
            <a:r>
              <a:rPr lang="zh-CN" altLang="en-US" dirty="0"/>
              <a:t>子模块调用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5CB594-758D-4393-8C38-DD25AB0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163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3BF7B2-D771-48FF-9339-3270ED4DB9D9}"/>
              </a:ext>
            </a:extLst>
          </p:cNvPr>
          <p:cNvSpPr txBox="1"/>
          <p:nvPr/>
        </p:nvSpPr>
        <p:spPr>
          <a:xfrm>
            <a:off x="251522" y="1147573"/>
            <a:ext cx="8892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通过顶层文件调用子模块的方式有两种：</a:t>
            </a:r>
            <a:endParaRPr lang="en-US" altLang="zh-CN" sz="2000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一种是子模块以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形式封装的，前述操作步骤都是这种方式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一种是子模块以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.v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形式添加的，具体操作方式与前述添加源文件方式相同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B9DB5-BDB4-4FD8-BE7C-AB5DD963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28925"/>
            <a:ext cx="3133725" cy="1200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667154-6C39-4A87-9CC6-59D25CD9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828925"/>
            <a:ext cx="3086100" cy="1171575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6FE8975-109A-448D-A3DF-CD7919D595F8}"/>
              </a:ext>
            </a:extLst>
          </p:cNvPr>
          <p:cNvSpPr/>
          <p:nvPr/>
        </p:nvSpPr>
        <p:spPr>
          <a:xfrm>
            <a:off x="1494345" y="4386988"/>
            <a:ext cx="1512169" cy="1152128"/>
          </a:xfrm>
          <a:prstGeom prst="wedgeRoundRectCallout">
            <a:avLst>
              <a:gd name="adj1" fmla="val -49119"/>
              <a:gd name="adj2" fmla="val -9120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子模块以</a:t>
            </a:r>
            <a:r>
              <a:rPr lang="en-US" altLang="zh-CN" dirty="0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形式被调用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B5DE6343-A36F-4F29-A0E2-10F1E7A5C905}"/>
              </a:ext>
            </a:extLst>
          </p:cNvPr>
          <p:cNvSpPr/>
          <p:nvPr/>
        </p:nvSpPr>
        <p:spPr>
          <a:xfrm>
            <a:off x="5868144" y="4358413"/>
            <a:ext cx="1512169" cy="1152128"/>
          </a:xfrm>
          <a:prstGeom prst="wedgeRoundRectCallout">
            <a:avLst>
              <a:gd name="adj1" fmla="val -52478"/>
              <a:gd name="adj2" fmla="val -8569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子模块以</a:t>
            </a:r>
            <a:r>
              <a:rPr lang="en-US" altLang="zh-CN" dirty="0">
                <a:solidFill>
                  <a:srgbClr val="0000FF"/>
                </a:solidFill>
              </a:rPr>
              <a:t>.v</a:t>
            </a:r>
            <a:r>
              <a:rPr lang="zh-CN" altLang="en-US" dirty="0">
                <a:solidFill>
                  <a:srgbClr val="0000FF"/>
                </a:solidFill>
              </a:rPr>
              <a:t>形式被调用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7DCC9A-9CA3-A266-3060-F0F897265406}"/>
              </a:ext>
            </a:extLst>
          </p:cNvPr>
          <p:cNvSpPr txBox="1"/>
          <p:nvPr/>
        </p:nvSpPr>
        <p:spPr>
          <a:xfrm>
            <a:off x="3297761" y="2281445"/>
            <a:ext cx="2448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推荐使用</a:t>
            </a:r>
            <a:r>
              <a:rPr lang="en-US" altLang="zh-CN" sz="2400" dirty="0">
                <a:solidFill>
                  <a:srgbClr val="FF0000"/>
                </a:solidFill>
              </a:rPr>
              <a:t>.v</a:t>
            </a:r>
            <a:r>
              <a:rPr lang="zh-CN" altLang="en-US" sz="2400" dirty="0">
                <a:solidFill>
                  <a:srgbClr val="FF0000"/>
                </a:solidFill>
              </a:rPr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25413914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83EFE6B-E764-4354-A36F-D0EEB2F5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7" y="1139000"/>
            <a:ext cx="8010525" cy="5476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1640943" y="117535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添加约束</a:t>
            </a:r>
            <a:br>
              <a:rPr lang="en-US" altLang="zh-CN" sz="2000" b="1" dirty="0"/>
            </a:br>
            <a:endParaRPr lang="zh-CN" altLang="en-US" sz="2000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5CB594-758D-4393-8C38-DD25AB0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2938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3A4F702-E27D-4534-AA2A-5B67D1B1ADD2}"/>
              </a:ext>
            </a:extLst>
          </p:cNvPr>
          <p:cNvSpPr txBox="1"/>
          <p:nvPr/>
        </p:nvSpPr>
        <p:spPr>
          <a:xfrm>
            <a:off x="72654" y="977305"/>
            <a:ext cx="1979042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SW[0]</a:t>
            </a:r>
          </a:p>
          <a:p>
            <a:r>
              <a:rPr lang="en-US" altLang="zh-CN" dirty="0"/>
              <a:t>SW[1]</a:t>
            </a:r>
          </a:p>
          <a:p>
            <a:r>
              <a:rPr lang="en-US" altLang="zh-CN" dirty="0"/>
              <a:t>SW[2]</a:t>
            </a:r>
          </a:p>
          <a:p>
            <a:r>
              <a:rPr lang="en-US" altLang="zh-CN" dirty="0"/>
              <a:t>SW[3]</a:t>
            </a:r>
          </a:p>
          <a:p>
            <a:r>
              <a:rPr lang="en-US" altLang="zh-CN" dirty="0"/>
              <a:t>SW[4]</a:t>
            </a:r>
          </a:p>
          <a:p>
            <a:r>
              <a:rPr lang="en-US" altLang="zh-CN" dirty="0"/>
              <a:t>SW[5]</a:t>
            </a:r>
          </a:p>
          <a:p>
            <a:r>
              <a:rPr lang="en-US" altLang="zh-CN" dirty="0"/>
              <a:t>SW[6]</a:t>
            </a:r>
          </a:p>
          <a:p>
            <a:r>
              <a:rPr lang="en-US" altLang="zh-CN" dirty="0"/>
              <a:t>SW[7]</a:t>
            </a:r>
          </a:p>
          <a:p>
            <a:r>
              <a:rPr lang="en-US" altLang="zh-CN" dirty="0"/>
              <a:t>SW[8]</a:t>
            </a:r>
          </a:p>
          <a:p>
            <a:r>
              <a:rPr lang="en-US" altLang="zh-CN" dirty="0"/>
              <a:t>SW[9]</a:t>
            </a:r>
          </a:p>
          <a:p>
            <a:r>
              <a:rPr lang="en-US" altLang="zh-CN" dirty="0"/>
              <a:t>SW[10</a:t>
            </a:r>
          </a:p>
          <a:p>
            <a:r>
              <a:rPr lang="en-US" altLang="zh-CN" dirty="0"/>
              <a:t>SW[11]</a:t>
            </a:r>
          </a:p>
          <a:p>
            <a:r>
              <a:rPr lang="en-US" altLang="zh-CN" dirty="0"/>
              <a:t>SW[12]</a:t>
            </a:r>
          </a:p>
          <a:p>
            <a:r>
              <a:rPr lang="en-US" altLang="zh-CN" dirty="0"/>
              <a:t>SW[13]</a:t>
            </a:r>
          </a:p>
          <a:p>
            <a:r>
              <a:rPr lang="en-US" altLang="zh-CN" dirty="0"/>
              <a:t>SW[14]</a:t>
            </a:r>
          </a:p>
          <a:p>
            <a:r>
              <a:rPr lang="en-US" altLang="zh-CN" dirty="0"/>
              <a:t>SW[15]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3E5699-0BC7-45DE-B5D4-5E66ADDCB25D}"/>
              </a:ext>
            </a:extLst>
          </p:cNvPr>
          <p:cNvSpPr txBox="1"/>
          <p:nvPr/>
        </p:nvSpPr>
        <p:spPr>
          <a:xfrm>
            <a:off x="899592" y="977305"/>
            <a:ext cx="1134616" cy="5909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s[0]</a:t>
            </a:r>
          </a:p>
          <a:p>
            <a:r>
              <a:rPr lang="en-US" altLang="zh-CN" dirty="0"/>
              <a:t>s[1]</a:t>
            </a:r>
          </a:p>
          <a:p>
            <a:r>
              <a:rPr lang="en-US" altLang="zh-CN" dirty="0"/>
              <a:t>s1	   </a:t>
            </a:r>
          </a:p>
          <a:p>
            <a:r>
              <a:rPr lang="en-US" altLang="zh-CN" dirty="0"/>
              <a:t>s2[0]</a:t>
            </a:r>
          </a:p>
          <a:p>
            <a:r>
              <a:rPr lang="en-US" altLang="zh-CN" dirty="0"/>
              <a:t>s2[1]</a:t>
            </a:r>
          </a:p>
          <a:p>
            <a:r>
              <a:rPr lang="en-US" altLang="zh-CN" dirty="0"/>
              <a:t>s2[2]</a:t>
            </a:r>
          </a:p>
          <a:p>
            <a:r>
              <a:rPr lang="en-US" altLang="zh-CN" dirty="0"/>
              <a:t>I0[0]</a:t>
            </a:r>
          </a:p>
          <a:p>
            <a:r>
              <a:rPr lang="en-US" altLang="zh-CN" dirty="0"/>
              <a:t>I0[1]</a:t>
            </a:r>
          </a:p>
          <a:p>
            <a:r>
              <a:rPr lang="en-US" altLang="zh-CN" dirty="0"/>
              <a:t>I0[2]</a:t>
            </a:r>
          </a:p>
          <a:p>
            <a:r>
              <a:rPr lang="en-US" altLang="zh-CN" dirty="0"/>
              <a:t>I0[3]</a:t>
            </a:r>
          </a:p>
          <a:p>
            <a:r>
              <a:rPr lang="en-US" altLang="zh-CN" dirty="0"/>
              <a:t>I0[4]</a:t>
            </a:r>
          </a:p>
          <a:p>
            <a:r>
              <a:rPr lang="en-US" altLang="zh-CN" dirty="0"/>
              <a:t>I1[0]</a:t>
            </a:r>
          </a:p>
          <a:p>
            <a:r>
              <a:rPr lang="en-US" altLang="zh-CN" dirty="0"/>
              <a:t>I1[1]</a:t>
            </a:r>
          </a:p>
          <a:p>
            <a:r>
              <a:rPr lang="en-US" altLang="zh-CN" dirty="0"/>
              <a:t>I1[2]</a:t>
            </a:r>
          </a:p>
          <a:p>
            <a:r>
              <a:rPr lang="en-US" altLang="zh-CN" dirty="0"/>
              <a:t>I1[3]</a:t>
            </a:r>
          </a:p>
          <a:p>
            <a:r>
              <a:rPr lang="en-US" altLang="zh-CN" dirty="0"/>
              <a:t>I1[4]</a:t>
            </a:r>
          </a:p>
          <a:p>
            <a:r>
              <a:rPr lang="en-US" altLang="zh-CN" dirty="0"/>
              <a:t>o_0[0]</a:t>
            </a:r>
          </a:p>
          <a:p>
            <a:r>
              <a:rPr lang="en-US" altLang="zh-CN" dirty="0"/>
              <a:t>o_0[1]</a:t>
            </a:r>
          </a:p>
          <a:p>
            <a:r>
              <a:rPr lang="en-US" altLang="zh-CN" dirty="0"/>
              <a:t>o_0[2]</a:t>
            </a:r>
          </a:p>
          <a:p>
            <a:r>
              <a:rPr lang="en-US" altLang="zh-CN" dirty="0"/>
              <a:t>o_0[3]</a:t>
            </a:r>
          </a:p>
          <a:p>
            <a:r>
              <a:rPr lang="en-US" altLang="zh-CN" dirty="0"/>
              <a:t>o_0[4]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AB2E4E-3DE9-441A-8E0F-AFC645AA9B0F}"/>
              </a:ext>
            </a:extLst>
          </p:cNvPr>
          <p:cNvSpPr txBox="1"/>
          <p:nvPr/>
        </p:nvSpPr>
        <p:spPr>
          <a:xfrm>
            <a:off x="81410" y="5358145"/>
            <a:ext cx="818182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LED[0]</a:t>
            </a:r>
          </a:p>
          <a:p>
            <a:r>
              <a:rPr lang="en-US" altLang="zh-CN" dirty="0"/>
              <a:t>LED[1]</a:t>
            </a:r>
          </a:p>
          <a:p>
            <a:r>
              <a:rPr lang="en-US" altLang="zh-CN" dirty="0"/>
              <a:t>LED[2]</a:t>
            </a:r>
          </a:p>
          <a:p>
            <a:r>
              <a:rPr lang="en-US" altLang="zh-CN" dirty="0"/>
              <a:t>LED[3]</a:t>
            </a:r>
          </a:p>
          <a:p>
            <a:r>
              <a:rPr lang="en-US" altLang="zh-CN" dirty="0"/>
              <a:t>LED[4]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0C3F8-E778-4961-AEDC-E4BA7182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67B11-CC0E-0E59-E197-02348536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96" y="1449801"/>
            <a:ext cx="3608437" cy="46724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011B0-5765-148A-9D8C-1A19CF15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29" y="1668288"/>
            <a:ext cx="3230488" cy="13804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896E0C-95AB-7DE5-9C32-F7653E8F3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01" y="3809239"/>
            <a:ext cx="3428701" cy="18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83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C32BEC-75ED-41FC-8320-9BCBF1C5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63" y="2371526"/>
            <a:ext cx="5800725" cy="3267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4492156" y="139629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4D1445-C873-45FB-9852-FA517E06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88692"/>
            <a:ext cx="2228850" cy="1143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2578C-F976-4BCE-ADF4-21A64714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631692"/>
            <a:ext cx="3533775" cy="3409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FC7F82-FF66-4CD8-94A1-3E0CFA23A407}"/>
              </a:ext>
            </a:extLst>
          </p:cNvPr>
          <p:cNvSpPr txBox="1"/>
          <p:nvPr/>
        </p:nvSpPr>
        <p:spPr>
          <a:xfrm>
            <a:off x="390577" y="13179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94D17F-5475-44AC-86B4-92BC93741910}"/>
              </a:ext>
            </a:extLst>
          </p:cNvPr>
          <p:cNvSpPr/>
          <p:nvPr/>
        </p:nvSpPr>
        <p:spPr>
          <a:xfrm>
            <a:off x="51590" y="1832961"/>
            <a:ext cx="164008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D269B5C-C5D3-4FA5-AA9E-D92B1A42D7D4}"/>
              </a:ext>
            </a:extLst>
          </p:cNvPr>
          <p:cNvSpPr/>
          <p:nvPr/>
        </p:nvSpPr>
        <p:spPr>
          <a:xfrm>
            <a:off x="5045872" y="3645024"/>
            <a:ext cx="346456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A62F66-0BA7-490C-8803-3716450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2165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A610D87-B57F-91F9-DE3B-20F504E2D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7" t="14300" b="15399"/>
          <a:stretch/>
        </p:blipFill>
        <p:spPr>
          <a:xfrm rot="16200000">
            <a:off x="707058" y="2479882"/>
            <a:ext cx="3584996" cy="482124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6FE297-5F1A-4061-AB34-77B95BE4FBAE}"/>
              </a:ext>
            </a:extLst>
          </p:cNvPr>
          <p:cNvSpPr txBox="1"/>
          <p:nvPr/>
        </p:nvSpPr>
        <p:spPr>
          <a:xfrm>
            <a:off x="91134" y="195124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输入： </a:t>
            </a:r>
            <a:r>
              <a:rPr lang="en-US" altLang="zh-CN" dirty="0"/>
              <a:t>SW[15:13]=111</a:t>
            </a:r>
            <a:r>
              <a:rPr lang="zh-CN" altLang="en-US" dirty="0"/>
              <a:t>；</a:t>
            </a:r>
            <a:r>
              <a:rPr lang="en-US" altLang="zh-CN" dirty="0"/>
              <a:t>SW[12:0]=13’b0;</a:t>
            </a:r>
          </a:p>
          <a:p>
            <a:r>
              <a:rPr lang="en-US" altLang="zh-CN" dirty="0"/>
              <a:t>              I1[4:2]=111</a:t>
            </a:r>
            <a:r>
              <a:rPr lang="zh-CN" altLang="en-US" dirty="0"/>
              <a:t>；       </a:t>
            </a:r>
            <a:r>
              <a:rPr lang="en-US" altLang="zh-CN" dirty="0"/>
              <a:t>I1[4:0]=11100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I0[4:0]=00000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s[1:0]=00</a:t>
            </a:r>
            <a:r>
              <a:rPr lang="zh-CN" altLang="en-US" dirty="0"/>
              <a:t>；    </a:t>
            </a:r>
            <a:r>
              <a:rPr lang="en-US" altLang="zh-CN" dirty="0"/>
              <a:t>s1=0</a:t>
            </a:r>
            <a:r>
              <a:rPr lang="zh-CN" altLang="en-US" dirty="0"/>
              <a:t>；     </a:t>
            </a:r>
            <a:r>
              <a:rPr lang="en-US" altLang="zh-CN" dirty="0"/>
              <a:t>s2[2:0]=000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BBA79-2C16-4E72-8C16-2E66FFEE0249}"/>
              </a:ext>
            </a:extLst>
          </p:cNvPr>
          <p:cNvSpPr txBox="1"/>
          <p:nvPr/>
        </p:nvSpPr>
        <p:spPr>
          <a:xfrm>
            <a:off x="56502" y="1399082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拨码开关</a:t>
            </a:r>
            <a:r>
              <a:rPr lang="en-US" altLang="zh-CN" dirty="0"/>
              <a:t>15,14,13</a:t>
            </a:r>
            <a:r>
              <a:rPr lang="zh-CN" altLang="en-US" dirty="0"/>
              <a:t>上拨，为</a:t>
            </a:r>
            <a:r>
              <a:rPr lang="en-US" altLang="zh-CN" dirty="0"/>
              <a:t>1</a:t>
            </a:r>
            <a:r>
              <a:rPr lang="zh-CN" altLang="en-US" dirty="0"/>
              <a:t>；其他下拨，为</a:t>
            </a:r>
            <a:r>
              <a:rPr lang="en-US" altLang="zh-CN" dirty="0"/>
              <a:t>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7728B-B18B-4A24-B8F9-61F6A7A84C43}"/>
              </a:ext>
            </a:extLst>
          </p:cNvPr>
          <p:cNvSpPr txBox="1"/>
          <p:nvPr/>
        </p:nvSpPr>
        <p:spPr>
          <a:xfrm>
            <a:off x="4891608" y="1052736"/>
            <a:ext cx="42523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中间过程：</a:t>
            </a:r>
            <a:endParaRPr lang="en-US" altLang="zh-CN" dirty="0"/>
          </a:p>
          <a:p>
            <a:r>
              <a:rPr lang="en-US" altLang="zh-CN" dirty="0"/>
              <a:t>MUX2T1_5_0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MUX2T1_5_1</a:t>
            </a:r>
            <a:r>
              <a:rPr lang="zh-CN" altLang="en-US" dirty="0"/>
              <a:t>输出</a:t>
            </a:r>
            <a:r>
              <a:rPr lang="en-US" altLang="zh-CN" dirty="0"/>
              <a:t>I1</a:t>
            </a:r>
            <a:r>
              <a:rPr lang="zh-CN" altLang="en-US" dirty="0"/>
              <a:t>则：</a:t>
            </a:r>
            <a:r>
              <a:rPr lang="en-US" altLang="zh-CN" dirty="0"/>
              <a:t>o[4:0]=11100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s=1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MUX8T1_8_0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o[7:0]=00001100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MUX4T1_5_1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o[4:0]=01100;</a:t>
            </a:r>
          </a:p>
          <a:p>
            <a:endParaRPr lang="en-US" altLang="zh-CN" dirty="0"/>
          </a:p>
          <a:p>
            <a:r>
              <a:rPr lang="zh-CN" altLang="en-US" dirty="0"/>
              <a:t>结果：</a:t>
            </a:r>
            <a:r>
              <a:rPr lang="en-US" altLang="zh-CN" dirty="0"/>
              <a:t>o_0[4:0] = 01100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LED[3]</a:t>
            </a:r>
            <a:r>
              <a:rPr lang="zh-CN" altLang="en-US" dirty="0"/>
              <a:t> </a:t>
            </a:r>
            <a:r>
              <a:rPr lang="en-US" altLang="zh-CN" dirty="0"/>
              <a:t>[2]</a:t>
            </a:r>
            <a:r>
              <a:rPr lang="zh-CN" altLang="en-US" dirty="0"/>
              <a:t>亮（共阴，高电平点亮）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D54350-3953-4F5B-A97E-01F7301DC054}"/>
              </a:ext>
            </a:extLst>
          </p:cNvPr>
          <p:cNvSpPr txBox="1"/>
          <p:nvPr/>
        </p:nvSpPr>
        <p:spPr>
          <a:xfrm>
            <a:off x="107504" y="1030097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实验结果分析：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E17F7-B3BA-4B8D-99C2-3D3BE0F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167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2A2FC8-4956-4757-9353-5704048FEE8F}"/>
              </a:ext>
            </a:extLst>
          </p:cNvPr>
          <p:cNvSpPr txBox="1"/>
          <p:nvPr/>
        </p:nvSpPr>
        <p:spPr>
          <a:xfrm>
            <a:off x="524196" y="6549590"/>
            <a:ext cx="455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1   1   1   </a:t>
            </a:r>
            <a:r>
              <a:rPr lang="en-US" altLang="zh-CN" dirty="0"/>
              <a:t>0   0   0   0   0   0   0   0   0   0    0   0   0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269EDC-CAE8-42FD-A032-1DA533BB22AF}"/>
              </a:ext>
            </a:extLst>
          </p:cNvPr>
          <p:cNvSpPr txBox="1"/>
          <p:nvPr/>
        </p:nvSpPr>
        <p:spPr>
          <a:xfrm>
            <a:off x="3776468" y="5828450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70B1E2-EBE7-4CBF-9053-54688CC8AFE8}"/>
              </a:ext>
            </a:extLst>
          </p:cNvPr>
          <p:cNvSpPr txBox="1"/>
          <p:nvPr/>
        </p:nvSpPr>
        <p:spPr>
          <a:xfrm>
            <a:off x="4037334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F4CEB8-578A-4669-9828-ADFCA189C44F}"/>
              </a:ext>
            </a:extLst>
          </p:cNvPr>
          <p:cNvSpPr txBox="1"/>
          <p:nvPr/>
        </p:nvSpPr>
        <p:spPr>
          <a:xfrm>
            <a:off x="3491880" y="5828450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5328E6-DAAF-4A9F-ACCB-E08CEFD3D00F}"/>
              </a:ext>
            </a:extLst>
          </p:cNvPr>
          <p:cNvSpPr txBox="1"/>
          <p:nvPr/>
        </p:nvSpPr>
        <p:spPr>
          <a:xfrm>
            <a:off x="4277969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F0C791-3195-4609-8EE1-0987D65372A8}"/>
              </a:ext>
            </a:extLst>
          </p:cNvPr>
          <p:cNvSpPr txBox="1"/>
          <p:nvPr/>
        </p:nvSpPr>
        <p:spPr>
          <a:xfrm>
            <a:off x="4508407" y="5817656"/>
            <a:ext cx="2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82A36E4-27B6-A572-6D49-D1C069933895}"/>
              </a:ext>
            </a:extLst>
          </p:cNvPr>
          <p:cNvSpPr/>
          <p:nvPr/>
        </p:nvSpPr>
        <p:spPr>
          <a:xfrm>
            <a:off x="187836" y="5776968"/>
            <a:ext cx="4888219" cy="10475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135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32288-BD6E-4BD5-AB66-2B9B2798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CE85FCC-A657-4939-BEB2-9F43BA0B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5" y="2852939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F3150-B3D4-4775-A1FA-5506C572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0F07E8-3773-A55C-A8CF-DB77C028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52" y="1524481"/>
            <a:ext cx="6126984" cy="5201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C8D4AE-2A52-455C-A4F3-8A5FA0CCA918}"/>
              </a:ext>
            </a:extLst>
          </p:cNvPr>
          <p:cNvSpPr txBox="1"/>
          <p:nvPr/>
        </p:nvSpPr>
        <p:spPr>
          <a:xfrm>
            <a:off x="1979712" y="362410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FECA10-B7EB-4761-8BFC-06FCA88610AB}"/>
              </a:ext>
            </a:extLst>
          </p:cNvPr>
          <p:cNvSpPr txBox="1"/>
          <p:nvPr/>
        </p:nvSpPr>
        <p:spPr>
          <a:xfrm>
            <a:off x="4816223" y="362224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CB7365-6DFC-437A-BE65-8CE760466E61}"/>
              </a:ext>
            </a:extLst>
          </p:cNvPr>
          <p:cNvSpPr txBox="1"/>
          <p:nvPr/>
        </p:nvSpPr>
        <p:spPr>
          <a:xfrm>
            <a:off x="1979711" y="4628194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B03D75-5250-4E07-94EB-E2B02EC17964}"/>
              </a:ext>
            </a:extLst>
          </p:cNvPr>
          <p:cNvSpPr txBox="1"/>
          <p:nvPr/>
        </p:nvSpPr>
        <p:spPr>
          <a:xfrm>
            <a:off x="4792498" y="4628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1BCC6F9-819E-4CFB-9E4F-2777C1B30D9A}"/>
              </a:ext>
            </a:extLst>
          </p:cNvPr>
          <p:cNvSpPr txBox="1">
            <a:spLocks/>
          </p:cNvSpPr>
          <p:nvPr/>
        </p:nvSpPr>
        <p:spPr bwMode="auto">
          <a:xfrm>
            <a:off x="28876" y="1576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19D0677-7F1C-4FA3-8F81-9C771393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54" y="1134936"/>
            <a:ext cx="8958222" cy="954360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创建基于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XC7A100TCSG324-1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B3479F-E8AC-4FB7-88CC-5B68200B8E58}"/>
              </a:ext>
            </a:extLst>
          </p:cNvPr>
          <p:cNvSpPr/>
          <p:nvPr/>
        </p:nvSpPr>
        <p:spPr>
          <a:xfrm>
            <a:off x="5868144" y="6356354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E8EB24-9013-4DD2-9C9D-1D4BD8FF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37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F57A1F-E7E2-099E-987F-DB4D9156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488"/>
            <a:ext cx="9144000" cy="489498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31221" y="1892424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11040" y="624671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378396" y="2114142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625818" y="3176125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371882" y="3767157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645562" y="4323336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554082" y="1951496"/>
            <a:ext cx="5600559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36704" y="227690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48767" y="541637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888432" y="5612821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31221" y="1660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5" y="1119701"/>
            <a:ext cx="10182358" cy="381642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操作界面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D4908-00EC-4C31-BC45-B829908D8381}"/>
              </a:ext>
            </a:extLst>
          </p:cNvPr>
          <p:cNvSpPr txBox="1"/>
          <p:nvPr/>
        </p:nvSpPr>
        <p:spPr>
          <a:xfrm>
            <a:off x="466808" y="2238723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工程设置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DE9BBD-27B5-4757-B067-229DB62DD714}"/>
              </a:ext>
            </a:extLst>
          </p:cNvPr>
          <p:cNvSpPr txBox="1"/>
          <p:nvPr/>
        </p:nvSpPr>
        <p:spPr>
          <a:xfrm>
            <a:off x="573017" y="2434894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添加代码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9AB337-3983-49C1-B718-B3BA1A84AA0B}"/>
              </a:ext>
            </a:extLst>
          </p:cNvPr>
          <p:cNvSpPr txBox="1"/>
          <p:nvPr/>
        </p:nvSpPr>
        <p:spPr>
          <a:xfrm>
            <a:off x="508606" y="2792105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IP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核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FBC55A-27F8-46FC-B995-D91ECB76524A}"/>
              </a:ext>
            </a:extLst>
          </p:cNvPr>
          <p:cNvSpPr txBox="1"/>
          <p:nvPr/>
        </p:nvSpPr>
        <p:spPr>
          <a:xfrm>
            <a:off x="325473" y="3306763"/>
            <a:ext cx="9292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创建硬件原理图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7EEB6C-9AF2-45DF-8CA6-36600D4D5867}"/>
              </a:ext>
            </a:extLst>
          </p:cNvPr>
          <p:cNvSpPr txBox="1"/>
          <p:nvPr/>
        </p:nvSpPr>
        <p:spPr>
          <a:xfrm>
            <a:off x="518813" y="3779210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2ED555-BF55-416A-B200-936EBDCFBE3E}"/>
              </a:ext>
            </a:extLst>
          </p:cNvPr>
          <p:cNvSpPr txBox="1"/>
          <p:nvPr/>
        </p:nvSpPr>
        <p:spPr>
          <a:xfrm>
            <a:off x="508606" y="4193059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RTL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分析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20D7BA-148A-4B27-A706-D81DA54374B4}"/>
              </a:ext>
            </a:extLst>
          </p:cNvPr>
          <p:cNvSpPr txBox="1"/>
          <p:nvPr/>
        </p:nvSpPr>
        <p:spPr>
          <a:xfrm>
            <a:off x="518813" y="4616771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综合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E60650-4B58-4950-82D7-3D27A4BFACA6}"/>
              </a:ext>
            </a:extLst>
          </p:cNvPr>
          <p:cNvSpPr txBox="1"/>
          <p:nvPr/>
        </p:nvSpPr>
        <p:spPr>
          <a:xfrm>
            <a:off x="629903" y="5199351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BBBC8A-3424-4B81-B4C7-5F94FD549366}"/>
              </a:ext>
            </a:extLst>
          </p:cNvPr>
          <p:cNvSpPr txBox="1"/>
          <p:nvPr/>
        </p:nvSpPr>
        <p:spPr>
          <a:xfrm>
            <a:off x="474248" y="5881603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生成比特流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F49AF2-32C7-4569-A1F4-DA7AE3DABB9A}"/>
              </a:ext>
            </a:extLst>
          </p:cNvPr>
          <p:cNvSpPr txBox="1"/>
          <p:nvPr/>
        </p:nvSpPr>
        <p:spPr>
          <a:xfrm>
            <a:off x="559312" y="6028862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连接硬件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218FAA-FB0F-427A-AA8F-778ACC83E735}"/>
              </a:ext>
            </a:extLst>
          </p:cNvPr>
          <p:cNvSpPr txBox="1"/>
          <p:nvPr/>
        </p:nvSpPr>
        <p:spPr>
          <a:xfrm>
            <a:off x="2096000" y="249893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设计文件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B1EB0C-4919-4BC1-A2E6-82558340C48E}"/>
              </a:ext>
            </a:extLst>
          </p:cNvPr>
          <p:cNvSpPr txBox="1"/>
          <p:nvPr/>
        </p:nvSpPr>
        <p:spPr>
          <a:xfrm>
            <a:off x="2096000" y="2665432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约束文件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736D3-27C4-4357-866C-BEDBC87741CA}"/>
              </a:ext>
            </a:extLst>
          </p:cNvPr>
          <p:cNvSpPr txBox="1"/>
          <p:nvPr/>
        </p:nvSpPr>
        <p:spPr>
          <a:xfrm>
            <a:off x="2096000" y="287835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E1320E3-ED7A-436C-A689-CEB604F708FB}"/>
              </a:ext>
            </a:extLst>
          </p:cNvPr>
          <p:cNvCxnSpPr>
            <a:cxnSpLocks/>
          </p:cNvCxnSpPr>
          <p:nvPr/>
        </p:nvCxnSpPr>
        <p:spPr>
          <a:xfrm>
            <a:off x="1958893" y="2554481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E0EBA2-F524-4B6F-8C62-5924A5DDDC3B}"/>
              </a:ext>
            </a:extLst>
          </p:cNvPr>
          <p:cNvCxnSpPr>
            <a:cxnSpLocks/>
          </p:cNvCxnSpPr>
          <p:nvPr/>
        </p:nvCxnSpPr>
        <p:spPr>
          <a:xfrm>
            <a:off x="1962774" y="2950268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5AF984F-9193-4C71-9B90-FFAC21952FBD}"/>
              </a:ext>
            </a:extLst>
          </p:cNvPr>
          <p:cNvCxnSpPr>
            <a:cxnSpLocks/>
          </p:cNvCxnSpPr>
          <p:nvPr/>
        </p:nvCxnSpPr>
        <p:spPr>
          <a:xfrm>
            <a:off x="1942607" y="2738724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EF7E25-17A1-4F4C-9DF7-74938954D6D9}"/>
              </a:ext>
            </a:extLst>
          </p:cNvPr>
          <p:cNvSpPr/>
          <p:nvPr/>
        </p:nvSpPr>
        <p:spPr>
          <a:xfrm>
            <a:off x="65388" y="1603792"/>
            <a:ext cx="5191196" cy="2473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1AF611-3783-444D-AB6A-9D2155A44BD0}"/>
              </a:ext>
            </a:extLst>
          </p:cNvPr>
          <p:cNvSpPr txBox="1"/>
          <p:nvPr/>
        </p:nvSpPr>
        <p:spPr>
          <a:xfrm>
            <a:off x="2863545" y="1553870"/>
            <a:ext cx="2154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菜单栏和快捷键窗口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1FC93F-529C-4D53-94CE-3E0B7B51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47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6550A3-1439-EB36-E4AE-E4F937E1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9" y="1575066"/>
            <a:ext cx="9144000" cy="489498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45318" y="2528430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954571" y="1576543"/>
            <a:ext cx="2878152" cy="804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5291" y="1984183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46689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169515" y="197199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8947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169515" y="358903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4179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38691" y="204309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36865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15718" y="520419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514789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8735" y="19904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93" y="119675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文件：在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Flow Navigator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界下点击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Sources.</a:t>
            </a: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254FA-3ABB-4DBF-BBB7-C843396C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8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B39CD-69AE-4E13-B70C-B4C4D65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E6CDF4-7B47-4A14-81DC-6ECCF7D4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44824"/>
            <a:ext cx="7772400" cy="43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一、实验目的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二、实验环境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三、实验目标及任务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07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A009BC4-74D5-4046-BAC1-64493612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" y="1413349"/>
            <a:ext cx="8039100" cy="54578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1690036" y="2835779"/>
            <a:ext cx="1998477" cy="277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2413503"/>
            <a:ext cx="1907704" cy="422276"/>
          </a:xfrm>
          <a:prstGeom prst="wedgeRoundRectCallout">
            <a:avLst>
              <a:gd name="adj1" fmla="val -161824"/>
              <a:gd name="adj2" fmla="val 183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3704995"/>
            <a:ext cx="2125779" cy="422276"/>
          </a:xfrm>
          <a:prstGeom prst="wedgeRoundRectCallout">
            <a:avLst>
              <a:gd name="adj1" fmla="val -160045"/>
              <a:gd name="adj2" fmla="val -20031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27" y="3751997"/>
            <a:ext cx="1651580" cy="582518"/>
          </a:xfrm>
          <a:prstGeom prst="wedgeRoundRectCallout">
            <a:avLst>
              <a:gd name="adj1" fmla="val 115336"/>
              <a:gd name="adj2" fmla="val -10593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169FF2E-61DD-4516-A8C2-E5B6994FC4EF}"/>
              </a:ext>
            </a:extLst>
          </p:cNvPr>
          <p:cNvSpPr txBox="1">
            <a:spLocks/>
          </p:cNvSpPr>
          <p:nvPr/>
        </p:nvSpPr>
        <p:spPr bwMode="auto">
          <a:xfrm>
            <a:off x="52617" y="1805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4FFC30BF-70FE-4BE9-AB94-D6CE6758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7" y="1052736"/>
            <a:ext cx="8191791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or Create 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B27AE-226B-4438-A135-3C4E0720AF89}"/>
              </a:ext>
            </a:extLst>
          </p:cNvPr>
          <p:cNvSpPr/>
          <p:nvPr/>
        </p:nvSpPr>
        <p:spPr>
          <a:xfrm>
            <a:off x="5143796" y="6418917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E339C-A586-4DBF-A55F-9884D51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8B404F-CC4E-4E55-AB95-8E59E4D5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8048625" cy="546735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788024" y="494116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2" y="3584637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511" y="3299070"/>
            <a:ext cx="1907704" cy="422276"/>
          </a:xfrm>
          <a:prstGeom prst="wedgeRoundRectCallout">
            <a:avLst>
              <a:gd name="adj1" fmla="val -10531"/>
              <a:gd name="adj2" fmla="val 29696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81" y="3702049"/>
            <a:ext cx="1907704" cy="422276"/>
          </a:xfrm>
          <a:prstGeom prst="wedgeRoundRectCallout">
            <a:avLst>
              <a:gd name="adj1" fmla="val -101038"/>
              <a:gd name="adj2" fmla="val 2528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A9A8FA4-F92B-4BF1-9863-4D88A411BBB8}"/>
              </a:ext>
            </a:extLst>
          </p:cNvPr>
          <p:cNvSpPr txBox="1">
            <a:spLocks/>
          </p:cNvSpPr>
          <p:nvPr/>
        </p:nvSpPr>
        <p:spPr bwMode="auto">
          <a:xfrm>
            <a:off x="6438" y="1776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6EC6F06C-882B-4027-9981-1D050A4FF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" y="106819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Create File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来创建文件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466BC-B39D-41E7-AFC5-F4B00F21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32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048AB5-73FF-4958-9CA6-F382095D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8039100" cy="5457825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39" y="3006724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96" y="3497788"/>
            <a:ext cx="1907704" cy="422276"/>
          </a:xfrm>
          <a:prstGeom prst="wedgeRoundRectCallout">
            <a:avLst>
              <a:gd name="adj1" fmla="val -128999"/>
              <a:gd name="adj2" fmla="val 1211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869160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3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指定文件名与路径，文件类型（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File type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）选择为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0083E7-C266-4B24-A4FB-979C1465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1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7A79B0-ECF8-489A-8A6F-4128E122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91792"/>
            <a:ext cx="8048625" cy="54483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469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添加完成后如下图所示之后单击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完成文件的创建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6012160" y="638132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C5EE0C-6258-45CC-AC6C-28E8F11D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87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7186A9-F889-4548-9E53-294DF913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588645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7038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830" y="1124744"/>
            <a:ext cx="936766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继续弹出的对话空中，可以设置一些端口，但是我们现在直接单击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120055" y="573325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8B83086A-78DA-4E12-84B1-773BFE08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821818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014938A-67C2-49B0-87FE-B0F0CD21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658582"/>
            <a:ext cx="864096" cy="422276"/>
          </a:xfrm>
          <a:prstGeom prst="wedgeRoundRectCallout">
            <a:avLst>
              <a:gd name="adj1" fmla="val 120111"/>
              <a:gd name="adj2" fmla="val 2041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55AEE320-79C3-4B10-95D2-FFAD2AD6C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45" y="5102496"/>
            <a:ext cx="792088" cy="576063"/>
          </a:xfrm>
          <a:prstGeom prst="wedgeRoundRectCallout">
            <a:avLst>
              <a:gd name="adj1" fmla="val 206141"/>
              <a:gd name="adj2" fmla="val -822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0DE78-635A-45A6-BF04-9EDC5B63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5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409877-5DC8-9CB3-D400-D0DA369F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505"/>
            <a:ext cx="9144000" cy="481942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80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创建完成后可以看到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文件夹中有了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这个文件，这个文件就是我们可以编写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程序的文件。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1475656" y="2888940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2059355"/>
            <a:ext cx="864096" cy="560413"/>
          </a:xfrm>
          <a:prstGeom prst="wedgeRoundRectCallout">
            <a:avLst>
              <a:gd name="adj1" fmla="val -313346"/>
              <a:gd name="adj2" fmla="val 10325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398D2-AA29-45A0-90BC-E7784212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8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9ED9FB-B488-1068-4678-F70E1286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100392" cy="462217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85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611560" y="2492896"/>
            <a:ext cx="158417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4869160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8FD20F-8B26-42E4-B747-8D6C9A8A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1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D7DED3-68C7-55C6-2D62-B3AF308F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0520"/>
            <a:ext cx="7013166" cy="475154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329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39552" y="2636912"/>
            <a:ext cx="165618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3789040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6D92B-4BC4-419A-84A5-253AEFF9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9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909" y="1665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9783"/>
            <a:ext cx="9144000" cy="954360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NEXYS-A7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上的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16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个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并行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流水灯原理图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所有的阴极（负极）接地（共阴极），当阳极接高电平时，点亮。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0B315E-F08B-41F2-B708-9CEF0635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23847-3CB9-25A9-49CC-F6C6DEC7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54" y="2426276"/>
            <a:ext cx="6191250" cy="409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60A0F0-5316-DB8E-7060-B67AA3E0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6455" y="2512916"/>
            <a:ext cx="1906846" cy="38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90881"/>
            <a:ext cx="5407220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流水灯源程序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输入时钟（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100MHZ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输入复位（低电平有效），输出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灯驱动（高电平有效）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设置中间计数器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每计数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100000000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翻转一次，产生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1HZ(1S)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的时钟来更新一次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点亮状态（若不延缓以前的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快时钟，则会影响流水灯的观察）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通过左移一位高电平的方式逐个点亮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，形成流水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A77B2-03AE-4CB9-B5F5-735EE7ED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52736"/>
            <a:ext cx="3600400" cy="54483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93DF68-3575-4267-9FE3-66589DF7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3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sz="4800"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9"/>
            <a:ext cx="8064500" cy="4752975"/>
          </a:xfrm>
        </p:spPr>
        <p:txBody>
          <a:bodyPr/>
          <a:lstStyle/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熟练掌握</a:t>
            </a: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EDA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开发工具和开发流程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2.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复习数字逻辑设计实现方法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3.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扩展优化逻辑实验基本模块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优化计算机系统实现的辅助模块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5.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了解计算机硬件系统将中到的最基本模块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D3482EE-F774-4863-BD8F-4BBD7216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31754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708"/>
            <a:ext cx="8048625" cy="521129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84482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526B73-8AB4-4B03-9737-71BB9D714F14}"/>
              </a:ext>
            </a:extLst>
          </p:cNvPr>
          <p:cNvSpPr txBox="1">
            <a:spLocks/>
          </p:cNvSpPr>
          <p:nvPr/>
        </p:nvSpPr>
        <p:spPr bwMode="auto">
          <a:xfrm>
            <a:off x="28876" y="15951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99720A0-4812-4A4F-91CF-914BE50B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添加仿真文件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18C31B-606D-472C-BCA6-B5BA485B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15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828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选择仿真文件保存路径，创建新文件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F927E-AFC3-42DA-8F06-4C041A1C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73460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04217"/>
              <a:gd name="adj2" fmla="val 248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A5DFB2E9-3E00-4F71-9971-880C33DB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044" y="3306012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DCBF-2F3E-49F5-849F-85B7E446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31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94FBC-73A6-4D68-A18D-AF26FC59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82267"/>
            <a:ext cx="80486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149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Water_LED_tb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新文件</a:t>
            </a: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1FC29F20-5A30-45EF-8860-52D975E9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780928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491FE2D9-0AA1-4691-AEEB-104642CB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77" y="4167412"/>
            <a:ext cx="1152128" cy="796330"/>
          </a:xfrm>
          <a:prstGeom prst="wedgeRoundRectCallout">
            <a:avLst>
              <a:gd name="adj1" fmla="val 172277"/>
              <a:gd name="adj2" fmla="val 214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4717B38-F689-4E1F-853D-CDDDC230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117" y="2460899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1A3AB-5778-4A67-9434-9B2EB27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8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4AC2A-E043-41AD-A155-AC2B5F27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82267"/>
            <a:ext cx="80105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09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6228184" y="638132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D699B-E849-45FA-AF50-9761EBD0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8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0137A2-3301-4DAE-9F9C-F9B7E98D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9200"/>
            <a:ext cx="590550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9553" y="18193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端口定义，点击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直接跳过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480" y="2780928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端口定义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4549874" y="541163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10E6DF-078E-4C05-BEEF-DB5FB569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27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11DB5A-5DC5-5362-F033-2BC2A4FC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7164288" cy="404624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02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Simulaion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下双击刚刚创建的仿真文件，这是一个空文件，我们需要添加代码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3717032"/>
            <a:ext cx="1152128" cy="796330"/>
          </a:xfrm>
          <a:prstGeom prst="wedgeRoundRectCallout">
            <a:avLst>
              <a:gd name="adj1" fmla="val -153600"/>
              <a:gd name="adj2" fmla="val 17644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755576" y="3445099"/>
            <a:ext cx="14206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1A1DB-64CE-4085-81FC-BFAEF2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73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02E11F-77CF-46D7-97A2-B0FA0366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2" y="1474701"/>
            <a:ext cx="5353050" cy="48387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9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如图，仿真文件补充完整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2877083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模块例化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F0FBDF1D-AD42-4D99-B6D3-D70D4B5EC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3717032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100mhz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时钟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7D2BE-A49E-4BEB-99A9-7BDAAEF8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82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FAD0C3-572A-4488-A05C-712837DF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2"/>
          <a:stretch/>
        </p:blipFill>
        <p:spPr>
          <a:xfrm>
            <a:off x="-3172" y="1628800"/>
            <a:ext cx="9144000" cy="472755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432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如图，选择流程窗口下的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，行为仿真</a:t>
            </a: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438C9-083D-4049-9FA6-3B48115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38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2173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如图，点击仿真复位键，然后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all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5D644-8D99-4BC6-85C2-70C39F6B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618361"/>
            <a:ext cx="9144000" cy="50032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952F20-BFA0-42BD-8796-A7B6671A557C}"/>
              </a:ext>
            </a:extLst>
          </p:cNvPr>
          <p:cNvSpPr txBox="1"/>
          <p:nvPr/>
        </p:nvSpPr>
        <p:spPr>
          <a:xfrm>
            <a:off x="1559041" y="3136612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模块层次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结构窗口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1A5DEF1-DF66-4A3C-BC4B-60DE72A9DE80}"/>
              </a:ext>
            </a:extLst>
          </p:cNvPr>
          <p:cNvSpPr/>
          <p:nvPr/>
        </p:nvSpPr>
        <p:spPr>
          <a:xfrm>
            <a:off x="1147231" y="2288493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EDE162-027E-4D54-A765-CED6A5D375EE}"/>
              </a:ext>
            </a:extLst>
          </p:cNvPr>
          <p:cNvSpPr/>
          <p:nvPr/>
        </p:nvSpPr>
        <p:spPr>
          <a:xfrm>
            <a:off x="3001372" y="2289605"/>
            <a:ext cx="1198384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A60299-BAC7-49C3-BD22-24B1605B1A24}"/>
              </a:ext>
            </a:extLst>
          </p:cNvPr>
          <p:cNvSpPr txBox="1"/>
          <p:nvPr/>
        </p:nvSpPr>
        <p:spPr>
          <a:xfrm>
            <a:off x="3071108" y="3139499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被选模块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信号窗口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4273545" y="2679282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4271518" y="3622666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5357505" y="2708920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5309911" y="3372119"/>
            <a:ext cx="41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D8610D7-EA1E-430D-B6A3-0A21604B83C1}"/>
              </a:ext>
            </a:extLst>
          </p:cNvPr>
          <p:cNvSpPr/>
          <p:nvPr/>
        </p:nvSpPr>
        <p:spPr>
          <a:xfrm>
            <a:off x="5818482" y="2923057"/>
            <a:ext cx="3146006" cy="1586063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6834231" y="3577393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336" y="1448780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4228632" y="2086109"/>
            <a:ext cx="3146006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5096194" y="2088606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315" y="1133008"/>
            <a:ext cx="864096" cy="504056"/>
          </a:xfrm>
          <a:prstGeom prst="wedgeRoundRectCallout">
            <a:avLst>
              <a:gd name="adj1" fmla="val -209729"/>
              <a:gd name="adj2" fmla="val 11391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控制快捷键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7BD6EA0-CAF3-4F09-90AC-2CF3AC0BD9AC}"/>
              </a:ext>
            </a:extLst>
          </p:cNvPr>
          <p:cNvSpPr/>
          <p:nvPr/>
        </p:nvSpPr>
        <p:spPr>
          <a:xfrm>
            <a:off x="1187624" y="5597700"/>
            <a:ext cx="6840760" cy="108200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CE5CEE-2135-4CC9-943C-C04BA2588C42}"/>
              </a:ext>
            </a:extLst>
          </p:cNvPr>
          <p:cNvSpPr txBox="1"/>
          <p:nvPr/>
        </p:nvSpPr>
        <p:spPr>
          <a:xfrm>
            <a:off x="4065673" y="5969427"/>
            <a:ext cx="1586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FF0000"/>
                </a:solidFill>
                <a:effectLst/>
                <a:latin typeface="-apple-system"/>
              </a:rPr>
              <a:t>TCL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控制台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BF0D4A6-44AA-43B0-AECB-05768F885DB6}"/>
              </a:ext>
            </a:extLst>
          </p:cNvPr>
          <p:cNvSpPr/>
          <p:nvPr/>
        </p:nvSpPr>
        <p:spPr>
          <a:xfrm>
            <a:off x="36491" y="1833785"/>
            <a:ext cx="4065138" cy="26306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EA5B961-B005-4787-A653-0081179D8E4E}"/>
              </a:ext>
            </a:extLst>
          </p:cNvPr>
          <p:cNvCxnSpPr>
            <a:cxnSpLocks/>
          </p:cNvCxnSpPr>
          <p:nvPr/>
        </p:nvCxnSpPr>
        <p:spPr>
          <a:xfrm flipH="1">
            <a:off x="2267744" y="1384180"/>
            <a:ext cx="144016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F0DF3A3-82D9-451E-B0FF-6112E65EF476}"/>
              </a:ext>
            </a:extLst>
          </p:cNvPr>
          <p:cNvCxnSpPr>
            <a:cxnSpLocks/>
          </p:cNvCxnSpPr>
          <p:nvPr/>
        </p:nvCxnSpPr>
        <p:spPr>
          <a:xfrm flipH="1">
            <a:off x="2438517" y="1365045"/>
            <a:ext cx="1371975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2A8A2F-1EB6-4829-A5BA-C3CC5570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82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D2801-45A5-484D-A801-69E26581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2"/>
          <a:stretch/>
        </p:blipFill>
        <p:spPr>
          <a:xfrm>
            <a:off x="0" y="2485234"/>
            <a:ext cx="9144000" cy="343121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853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LED_o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实现逐位高电平左移流水点亮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91299" y="3569390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149669" y="561476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2156440" y="3609819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2024298" y="5649063"/>
            <a:ext cx="819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5123754" y="551604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436" y="1790861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38003" y="2741694"/>
            <a:ext cx="6116271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4622811" y="2776824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23" y="1713936"/>
            <a:ext cx="664277" cy="504056"/>
          </a:xfrm>
          <a:prstGeom prst="wedgeRoundRectCallout">
            <a:avLst>
              <a:gd name="adj1" fmla="val -158215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波形放大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14">
            <a:extLst>
              <a:ext uri="{FF2B5EF4-FFF2-40B4-BE49-F238E27FC236}">
                <a16:creationId xmlns:a16="http://schemas.microsoft.com/office/drawing/2014/main" id="{BC1C21FA-A13E-4F5F-A81B-AE5746742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99" y="1704092"/>
            <a:ext cx="664277" cy="504056"/>
          </a:xfrm>
          <a:prstGeom prst="wedgeRoundRectCallout">
            <a:avLst>
              <a:gd name="adj1" fmla="val -37769"/>
              <a:gd name="adj2" fmla="val 193283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查找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utoShape 14">
            <a:extLst>
              <a:ext uri="{FF2B5EF4-FFF2-40B4-BE49-F238E27FC236}">
                <a16:creationId xmlns:a16="http://schemas.microsoft.com/office/drawing/2014/main" id="{B75425BC-EA4E-400C-9D41-AB60102A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1" y="1709620"/>
            <a:ext cx="664277" cy="504056"/>
          </a:xfrm>
          <a:prstGeom prst="wedgeRoundRectCallout">
            <a:avLst>
              <a:gd name="adj1" fmla="val -96558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保存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utoShape 14">
            <a:extLst>
              <a:ext uri="{FF2B5EF4-FFF2-40B4-BE49-F238E27FC236}">
                <a16:creationId xmlns:a16="http://schemas.microsoft.com/office/drawing/2014/main" id="{6E447E7E-F85A-460A-8E69-0DA793F7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595" y="1709620"/>
            <a:ext cx="664277" cy="504056"/>
          </a:xfrm>
          <a:prstGeom prst="wedgeRoundRectCallout">
            <a:avLst>
              <a:gd name="adj1" fmla="val -224174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波形缩小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9A2F9AC5-985B-4A7A-8C80-74DFF6BB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347" y="1556792"/>
            <a:ext cx="664277" cy="667282"/>
          </a:xfrm>
          <a:prstGeom prst="wedgeRoundRectCallout">
            <a:avLst>
              <a:gd name="adj1" fmla="val -288699"/>
              <a:gd name="adj2" fmla="val 14390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波形完全显示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1A1EB3ED-E55C-451F-8BBF-FE64B552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724" y="1537172"/>
            <a:ext cx="664277" cy="667282"/>
          </a:xfrm>
          <a:prstGeom prst="wedgeRoundRectCallout">
            <a:avLst>
              <a:gd name="adj1" fmla="val -350356"/>
              <a:gd name="adj2" fmla="val 146762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追踪到光标处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utoShape 14">
            <a:extLst>
              <a:ext uri="{FF2B5EF4-FFF2-40B4-BE49-F238E27FC236}">
                <a16:creationId xmlns:a16="http://schemas.microsoft.com/office/drawing/2014/main" id="{DE554D5D-9348-4D4A-B6BD-14B3C9254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875" y="1556792"/>
            <a:ext cx="664277" cy="667282"/>
          </a:xfrm>
          <a:prstGeom prst="wedgeRoundRectCallout">
            <a:avLst>
              <a:gd name="adj1" fmla="val -430654"/>
              <a:gd name="adj2" fmla="val 14818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到初始时刻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14">
            <a:extLst>
              <a:ext uri="{FF2B5EF4-FFF2-40B4-BE49-F238E27FC236}">
                <a16:creationId xmlns:a16="http://schemas.microsoft.com/office/drawing/2014/main" id="{3EF8F12E-2F08-441D-8566-37FFC7B09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26" y="1556792"/>
            <a:ext cx="664277" cy="662533"/>
          </a:xfrm>
          <a:prstGeom prst="wedgeRoundRectCallout">
            <a:avLst>
              <a:gd name="adj1" fmla="val -520989"/>
              <a:gd name="adj2" fmla="val 15104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到最后时刻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utoShape 14">
            <a:extLst>
              <a:ext uri="{FF2B5EF4-FFF2-40B4-BE49-F238E27FC236}">
                <a16:creationId xmlns:a16="http://schemas.microsoft.com/office/drawing/2014/main" id="{64340CB8-EFC4-4607-9990-0EC700C0C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092" y="1536608"/>
            <a:ext cx="664277" cy="667282"/>
          </a:xfrm>
          <a:prstGeom prst="wedgeRoundRectCallout">
            <a:avLst>
              <a:gd name="adj1" fmla="val -589816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前一个波形跳变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utoShape 14">
            <a:extLst>
              <a:ext uri="{FF2B5EF4-FFF2-40B4-BE49-F238E27FC236}">
                <a16:creationId xmlns:a16="http://schemas.microsoft.com/office/drawing/2014/main" id="{D65BBCE1-FDB1-43C4-9606-6C07CF2D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79" y="1533525"/>
            <a:ext cx="664277" cy="690549"/>
          </a:xfrm>
          <a:prstGeom prst="wedgeRoundRectCallout">
            <a:avLst>
              <a:gd name="adj1" fmla="val -658643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C71516-1152-4A7F-B46A-98FEC1FF0F75}"/>
              </a:ext>
            </a:extLst>
          </p:cNvPr>
          <p:cNvSpPr/>
          <p:nvPr/>
        </p:nvSpPr>
        <p:spPr>
          <a:xfrm>
            <a:off x="2872683" y="3656572"/>
            <a:ext cx="6180018" cy="2198024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1CF99-3C90-4072-95D0-CC3B66AF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02D24D-BBE2-550B-3B6D-614CBC8D96BB}"/>
              </a:ext>
            </a:extLst>
          </p:cNvPr>
          <p:cNvSpPr txBox="1"/>
          <p:nvPr/>
        </p:nvSpPr>
        <p:spPr>
          <a:xfrm>
            <a:off x="2192170" y="6106765"/>
            <a:ext cx="4675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因为时钟频率高，而</a:t>
            </a:r>
            <a:r>
              <a:rPr lang="en-US" altLang="zh-CN" dirty="0"/>
              <a:t>LED</a:t>
            </a:r>
            <a:r>
              <a:rPr lang="zh-CN" altLang="en-US" dirty="0"/>
              <a:t>每秒闪烁一次，所以</a:t>
            </a:r>
            <a:r>
              <a:rPr lang="zh-CN" altLang="en-US" b="1" dirty="0">
                <a:solidFill>
                  <a:srgbClr val="FF0000"/>
                </a:solidFill>
              </a:rPr>
              <a:t>仿真需较长的时间才能观察到结果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967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2" y="1106990"/>
            <a:ext cx="7993063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1. </a:t>
            </a:r>
            <a:r>
              <a:rPr sz="2400" dirty="0"/>
              <a:t>计算机（</a:t>
            </a:r>
            <a:r>
              <a:rPr lang="en-US" altLang="zh-CN" sz="2400" dirty="0"/>
              <a:t>Intel Core i5</a:t>
            </a:r>
            <a:r>
              <a:rPr sz="2400" dirty="0"/>
              <a:t>以上，</a:t>
            </a:r>
            <a:r>
              <a:rPr lang="en-US" altLang="zh-CN" sz="2400" dirty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2. NEXYS A7</a:t>
            </a:r>
            <a:r>
              <a:rPr sz="2400" dirty="0"/>
              <a:t>开发板	</a:t>
            </a:r>
            <a:endParaRPr lang="en-US" altLang="zh-CN"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3. Vivado 2017.4</a:t>
            </a:r>
            <a:r>
              <a:rPr sz="2400" dirty="0"/>
              <a:t>及以上开发工具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EC2D89B-CCD7-4503-84F9-DFDB81CE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78660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6EE900-82E2-4F9A-BAB1-DF23AC2C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2248441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517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en-US" altLang="zh-CN" sz="2800" dirty="0"/>
              <a:t>RTL</a:t>
            </a:r>
            <a:r>
              <a:rPr lang="zh-CN" altLang="en-US" sz="2800" dirty="0"/>
              <a:t>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如图，完成仿真后，可以点击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Analysis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Schematic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，打开下图所示的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级电路原理图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86EEA-647B-4C3F-BF9C-675DF62E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340768"/>
            <a:ext cx="2305050" cy="1981200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7114D1D-E9EC-45A3-BA36-1D5C547ABEFC}"/>
              </a:ext>
            </a:extLst>
          </p:cNvPr>
          <p:cNvSpPr/>
          <p:nvPr/>
        </p:nvSpPr>
        <p:spPr>
          <a:xfrm>
            <a:off x="6548799" y="2821162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503CE-6E56-4DE1-8A9A-A8F0D75B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908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41402" y="1914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798" y="1052736"/>
            <a:ext cx="7271078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点击工作流窗口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SYNTHISIS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Synthesis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，弹出综合对象路径及运行线程数设置窗口，采用默认设置，直接点击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综合完成后弹出成功窗口，可以继续进行实现步骤，或者打开综合后的原理图设计以及查看综合报告，这里选择打开综合设计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049067-EC91-4E12-A4EE-85CD9D30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" y="1801872"/>
            <a:ext cx="2286000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E272D7-CB4F-494E-BF25-854DD76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317746" cy="266787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F9A6A5-6D50-47D3-8E02-57D5B157AD60}"/>
              </a:ext>
            </a:extLst>
          </p:cNvPr>
          <p:cNvSpPr/>
          <p:nvPr/>
        </p:nvSpPr>
        <p:spPr>
          <a:xfrm>
            <a:off x="179512" y="2054957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B0880B5-EF6C-4C4E-B9CB-7BD6DA17D76C}"/>
              </a:ext>
            </a:extLst>
          </p:cNvPr>
          <p:cNvSpPr/>
          <p:nvPr/>
        </p:nvSpPr>
        <p:spPr>
          <a:xfrm>
            <a:off x="971600" y="566547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FA89B0-A23A-4E87-95F2-A3A779B3F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34"/>
          <a:stretch/>
        </p:blipFill>
        <p:spPr>
          <a:xfrm>
            <a:off x="3438342" y="2999487"/>
            <a:ext cx="5611606" cy="326638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6D41269-AAF9-43DD-8682-1892247C966B}"/>
              </a:ext>
            </a:extLst>
          </p:cNvPr>
          <p:cNvSpPr/>
          <p:nvPr/>
        </p:nvSpPr>
        <p:spPr>
          <a:xfrm>
            <a:off x="6858076" y="422108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7E8CF5-009E-4633-98C4-29246ACB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88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4686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28" y="1101227"/>
            <a:ext cx="9065372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综合后的设计如图所示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3313A-9787-4B3B-B548-68FCE176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AFA72-3A2E-4C07-9B9B-3B08941E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1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0008B80-596A-4067-A846-DE395816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综合完成后，点击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3459600" y="2060848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4067944" y="1366723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0AD36-EFE1-4377-9A99-21613122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40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493989-028D-46D3-81DB-35139150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6" y="2512840"/>
            <a:ext cx="9144000" cy="14762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7981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Find Results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中进行管脚配置；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FPGA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中的管脚，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对应电平标准。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配置 </a:t>
            </a:r>
            <a:r>
              <a:rPr lang="en-US" altLang="zh-CN" sz="2000" b="0" dirty="0" err="1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RSTn_i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信号连接到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C12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管脚，电平标准是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LVCMOS33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，在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中选择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C12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LVCMOS33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。其他按图示配置。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2051720" y="2525364"/>
            <a:ext cx="576064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CF31E5-B2CF-42D5-A5C6-BA865128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5728C-F04E-23D2-14E4-1F3568B4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796"/>
            <a:ext cx="9144000" cy="1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6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F0D88B-1E47-48A2-8B9D-338A728E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5505450" cy="47244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638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约束完成点击保存并命名，点击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11846" y="1916832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BAE97F-907C-49C7-A1E5-6A2499719720}"/>
              </a:ext>
            </a:extLst>
          </p:cNvPr>
          <p:cNvSpPr/>
          <p:nvPr/>
        </p:nvSpPr>
        <p:spPr>
          <a:xfrm>
            <a:off x="4932040" y="5805264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006EB-02F9-4274-9F1F-CFA93C85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18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661F38-E556-4161-B8AB-93EA6F7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" y="1772815"/>
            <a:ext cx="8048625" cy="510728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547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在综合前，点击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添加约束文件，之后点击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Next, Finish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63688" y="2821162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3843785" y="2145769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87C32-75B4-4BBA-A21C-FC94A717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448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F1399-693B-272C-1006-17783C19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6" y="1682428"/>
            <a:ext cx="9144000" cy="403683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263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Consraintsxai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下，双击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Water_LED.xdc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约束文件并填入如下的约束文件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9512" y="2960948"/>
            <a:ext cx="1944216" cy="32403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2123728" y="2522160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30088-3046-4207-B58A-3E10031B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07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28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引脚约束，是将所设计的功能模块的端口与实际物理芯片的引脚进行绑定，从而实现输入和输出与实际信号量连系的有效性；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工具约束和脚本约束都可行，推荐脚本约束；可以直接使用提供的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29124-D60D-4894-936C-18568D4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4A769-F376-C0CC-0B54-B113D48B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6624736" cy="43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6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如综合前，脚本约束引脚，则综合后直接进行实现步骤；若综合后，工具约束引脚，则需再次进行综合，再进行实现步骤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IMPLEMENTATION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Implementation,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在弹窗中直接点击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，开始实现步骤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实现完成，可以打开实现的设计，或者生成比特流，或者观察实现报告；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25394-1CB8-4117-B646-8B187097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19907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C2B2A9-66BB-47EC-9C2C-53C20C7F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6" y="4293096"/>
            <a:ext cx="3125220" cy="250147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931AAC-EC41-4E9C-B2FE-4EFD31E0A116}"/>
              </a:ext>
            </a:extLst>
          </p:cNvPr>
          <p:cNvSpPr/>
          <p:nvPr/>
        </p:nvSpPr>
        <p:spPr>
          <a:xfrm>
            <a:off x="390625" y="3428603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9F4022C-9677-4CC0-A1D1-5B3F09D2BE56}"/>
              </a:ext>
            </a:extLst>
          </p:cNvPr>
          <p:cNvSpPr/>
          <p:nvPr/>
        </p:nvSpPr>
        <p:spPr>
          <a:xfrm>
            <a:off x="1979712" y="6431235"/>
            <a:ext cx="648072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B567062-6B39-43A1-A7FB-A0FAB8A1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98" y="2768201"/>
            <a:ext cx="5322665" cy="39528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6BD27E-0934-491B-87F9-041D3AE0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89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7" y="1196977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1. VIVADO</a:t>
            </a:r>
            <a:r>
              <a:rPr lang="zh-CN" altLang="en-US" dirty="0">
                <a:solidFill>
                  <a:schemeClr val="tx1"/>
                </a:solidFill>
              </a:rPr>
              <a:t>工具学习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</a:t>
            </a:r>
            <a:r>
              <a:rPr lang="en-US" altLang="zh-CN" sz="2400" dirty="0"/>
              <a:t>VIVADO</a:t>
            </a:r>
            <a:r>
              <a:rPr lang="zh-CN" altLang="en-US" sz="2400" dirty="0"/>
              <a:t>设计环境，掌握</a:t>
            </a:r>
            <a:r>
              <a:rPr lang="en-US" altLang="zh-CN" sz="2400" dirty="0"/>
              <a:t>EDA</a:t>
            </a:r>
            <a:r>
              <a:rPr lang="zh-CN" altLang="en-US" sz="2400" dirty="0"/>
              <a:t>工具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</a:t>
            </a:r>
            <a:r>
              <a:rPr lang="en-US" altLang="zh-CN" sz="2400" dirty="0" err="1"/>
              <a:t>water_LED</a:t>
            </a:r>
            <a:r>
              <a:rPr lang="zh-CN" altLang="en-US" sz="2400" dirty="0"/>
              <a:t>的全流程设计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zh-CN" altLang="en-US" dirty="0">
                <a:solidFill>
                  <a:schemeClr val="tx1"/>
                </a:solidFill>
              </a:rPr>
              <a:t>自定义模块设计学习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完成多选器（</a:t>
            </a:r>
            <a:r>
              <a:rPr lang="en-US" altLang="zh-CN" sz="2400" dirty="0"/>
              <a:t>MUX</a:t>
            </a:r>
            <a:r>
              <a:rPr lang="zh-CN" altLang="en-US" sz="2400" dirty="0"/>
              <a:t>）</a:t>
            </a:r>
            <a:r>
              <a:rPr lang="en-US" altLang="zh-CN" sz="2400" dirty="0"/>
              <a:t>	</a:t>
            </a:r>
            <a:r>
              <a:rPr lang="zh-CN" altLang="en-US" sz="2400" dirty="0"/>
              <a:t>的设计和封装</a:t>
            </a:r>
            <a:endParaRPr lang="en-US" altLang="zh-CN" sz="2400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23B9DA0-0195-4A3A-AAEA-0784F4C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635197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784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，可以打开实现的设计；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EB840-2F36-41CF-8C81-5DB98CF2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9144000" cy="44399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44FF5-D92B-433C-B197-E9C21097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7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放大实现的设计图，可以清楚观察到底层的逻辑单元（多路选择器、异或门、触发器等）；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84257-4AF8-4A99-84FE-070C0229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772816"/>
            <a:ext cx="9144000" cy="421818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539D44-AB67-4B67-AC87-8D5AD962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624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94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生成比特流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Generate Bitstream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，再随后弹窗点击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，右上角为生成比特文件的过程图，最后比特流成功生成；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59235-A1AD-4FEC-9082-F13B949D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06352"/>
            <a:ext cx="2047875" cy="100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27335F-F5E8-4F52-A2D0-3029865D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" y="2852936"/>
            <a:ext cx="4619625" cy="373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F43FB6-2900-40AB-8846-1567CCB8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394210"/>
            <a:ext cx="3876675" cy="1133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E07B3F-FAE5-483C-9EC4-4DAA1C8B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455" y="3729236"/>
            <a:ext cx="2895600" cy="2857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4049DB-EB8B-49D2-8372-1EE1E7CADFD9}"/>
              </a:ext>
            </a:extLst>
          </p:cNvPr>
          <p:cNvSpPr/>
          <p:nvPr/>
        </p:nvSpPr>
        <p:spPr>
          <a:xfrm>
            <a:off x="827584" y="2171391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B78E91-AFB3-46DB-B9EE-1CF257C6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08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82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下载程序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给开发板通电，并且连接下载器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OpenTarget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Auto Connect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Device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，选择器件和比特文件，进行下载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445E27-FBBA-4CC6-AA06-DC8D3CB0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6" y="2285362"/>
            <a:ext cx="2524125" cy="1752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4BBC76-9560-4111-B44C-CB336DD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251456"/>
            <a:ext cx="2486025" cy="18383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915591" y="4009313"/>
            <a:ext cx="4681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连接成功弹出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F16C4-ABCB-4582-98F2-965A95316DA7}"/>
              </a:ext>
            </a:extLst>
          </p:cNvPr>
          <p:cNvSpPr txBox="1"/>
          <p:nvPr/>
        </p:nvSpPr>
        <p:spPr>
          <a:xfrm>
            <a:off x="1026320" y="5845743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文件路径选择图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FE3F2B-0A5D-40A2-AC0E-137B1456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43" y="4089781"/>
            <a:ext cx="4681537" cy="269849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F54FE06-2A35-4FA6-9D32-A553E8097CA4}"/>
              </a:ext>
            </a:extLst>
          </p:cNvPr>
          <p:cNvSpPr/>
          <p:nvPr/>
        </p:nvSpPr>
        <p:spPr>
          <a:xfrm>
            <a:off x="2856658" y="3098610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31424B4-561F-49FE-863C-FFC66B39AA1C}"/>
              </a:ext>
            </a:extLst>
          </p:cNvPr>
          <p:cNvSpPr/>
          <p:nvPr/>
        </p:nvSpPr>
        <p:spPr>
          <a:xfrm>
            <a:off x="6252593" y="3089653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E753B905-9FAC-4463-9A86-69DE35A0E92F}"/>
              </a:ext>
            </a:extLst>
          </p:cNvPr>
          <p:cNvSpPr/>
          <p:nvPr/>
        </p:nvSpPr>
        <p:spPr>
          <a:xfrm>
            <a:off x="8641055" y="4196228"/>
            <a:ext cx="339527" cy="4362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536723-63AA-4223-9156-95258D0D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99A749-2B1B-E68C-0D30-A74F4E6A3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" t="34244" r="45274" b="12199"/>
          <a:stretch/>
        </p:blipFill>
        <p:spPr>
          <a:xfrm>
            <a:off x="6793509" y="2339932"/>
            <a:ext cx="2219851" cy="17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8209" y="16038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实验结果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2" y="1600539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下载过程下载完成后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流水灯就运行起来了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1115616" y="4891155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下载过程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ED6B5-65B9-468C-A501-3C9343F7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74067"/>
            <a:ext cx="4057639" cy="114672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B55E68-E787-4E5D-813B-6646C42C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pic>
        <p:nvPicPr>
          <p:cNvPr id="5" name="87c0ceac8f40eb14157283b5fdac2c49">
            <a:hlinkClick r:id="" action="ppaction://media"/>
            <a:extLst>
              <a:ext uri="{FF2B5EF4-FFF2-40B4-BE49-F238E27FC236}">
                <a16:creationId xmlns:a16="http://schemas.microsoft.com/office/drawing/2014/main" id="{20CF6092-0C4E-7CE7-40CF-75EE44899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5685793" y="2282283"/>
            <a:ext cx="2256969" cy="40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620688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   </a:t>
            </a:r>
            <a:r>
              <a:rPr lang="en-US" altLang="zh-CN" sz="4000" dirty="0">
                <a:solidFill>
                  <a:schemeClr val="tx1"/>
                </a:solidFill>
              </a:rPr>
              <a:t>2. </a:t>
            </a:r>
            <a:r>
              <a:rPr lang="zh-CN" altLang="en-US" sz="4000" dirty="0">
                <a:solidFill>
                  <a:schemeClr val="tx1"/>
                </a:solidFill>
              </a:rPr>
              <a:t>自定义模块设计学习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4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目标</a:t>
            </a:r>
            <a:r>
              <a:rPr lang="zh-CN" altLang="en-US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：利用</a:t>
            </a:r>
            <a:r>
              <a:rPr lang="en-US" altLang="zh-CN" dirty="0"/>
              <a:t>VIVADO</a:t>
            </a:r>
            <a:r>
              <a:rPr lang="zh-CN" altLang="en-US" dirty="0"/>
              <a:t>完成多选器的设计和封装</a:t>
            </a: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9CCBB-E12C-4968-9DE7-6EFCC0856033}"/>
              </a:ext>
            </a:extLst>
          </p:cNvPr>
          <p:cNvSpPr txBox="1"/>
          <p:nvPr/>
        </p:nvSpPr>
        <p:spPr>
          <a:xfrm>
            <a:off x="4716015" y="472514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----MUX2T1_5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7FB86B-6191-4ACC-A03E-C2ED092A87F7}"/>
              </a:ext>
            </a:extLst>
          </p:cNvPr>
          <p:cNvSpPr txBox="1"/>
          <p:nvPr/>
        </p:nvSpPr>
        <p:spPr>
          <a:xfrm>
            <a:off x="4750042" y="324433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包含源文件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8A461-2A04-410A-ABB4-7B6AF3B640AC}"/>
              </a:ext>
            </a:extLst>
          </p:cNvPr>
          <p:cNvSpPr txBox="1"/>
          <p:nvPr/>
        </p:nvSpPr>
        <p:spPr>
          <a:xfrm>
            <a:off x="4750042" y="3584629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不含源文件</a:t>
            </a:r>
          </a:p>
        </p:txBody>
      </p:sp>
    </p:spTree>
    <p:extLst>
      <p:ext uri="{BB962C8B-B14F-4D97-AF65-F5344CB8AC3E}">
        <p14:creationId xmlns:p14="http://schemas.microsoft.com/office/powerpoint/2010/main" val="84693366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1" y="72616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A10586CB-D58F-4FF5-AA43-5F18E557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35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模块封装之前，我们需要仿照前边流水灯的设计流程先进行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的设计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双击并打开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，创建新工程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645270-802C-4213-8321-8D0F2BFD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80720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4763EBC-14F0-4A08-BA76-888D018D053F}"/>
              </a:ext>
            </a:extLst>
          </p:cNvPr>
          <p:cNvSpPr/>
          <p:nvPr/>
        </p:nvSpPr>
        <p:spPr>
          <a:xfrm>
            <a:off x="107504" y="350100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129F4-36DC-451A-AC5B-B93939B6B895}"/>
              </a:ext>
            </a:extLst>
          </p:cNvPr>
          <p:cNvSpPr txBox="1"/>
          <p:nvPr/>
        </p:nvSpPr>
        <p:spPr>
          <a:xfrm>
            <a:off x="2235897" y="2567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Project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EEBA5-AD3C-405A-BE56-5E815843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554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3E0DFC-AD1F-4BC2-B874-B3ACCE0A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527"/>
            <a:ext cx="9144000" cy="49911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D4C2952-DD36-4223-AE63-8BA949DB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10781C-CDD4-4E65-87E9-30D04540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163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8E0FDB-7F2F-4B61-A99D-F335DEAF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2843808" y="1340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174211"/>
              <a:gd name="adj2" fmla="val 16074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179537"/>
              <a:gd name="adj2" fmla="val -592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18339"/>
              <a:gd name="adj2" fmla="val -17434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A223F43-19D9-4B34-B2D4-FEC56AA2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1" y="3670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392822-0A40-4D59-9556-B1884555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496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C28269-CA10-4066-B6B9-ABD63C00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4"/>
            <a:ext cx="9144000" cy="4972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1929E7-9BA0-4672-9182-B3551118B499}"/>
              </a:ext>
            </a:extLst>
          </p:cNvPr>
          <p:cNvSpPr txBox="1"/>
          <p:nvPr/>
        </p:nvSpPr>
        <p:spPr>
          <a:xfrm>
            <a:off x="3059832" y="9429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选择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RTL Project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，此时把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 not specify at this time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勾上，表示在新建工程时不去指定源文件。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5D5199B-6806-48D7-94E0-070BECA5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1866305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E0E2916-3AF1-4D7E-A066-FCCA78D5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2575615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47F3D34E-A6CD-4616-AC6A-D12511165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242" y="3321474"/>
            <a:ext cx="1907704" cy="422276"/>
          </a:xfrm>
          <a:prstGeom prst="wedgeRoundRectCallout">
            <a:avLst>
              <a:gd name="adj1" fmla="val -222143"/>
              <a:gd name="adj2" fmla="val -1799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0C8C2015-B6E6-4E3A-9A96-053FFBFE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024296"/>
            <a:ext cx="1907704" cy="422276"/>
          </a:xfrm>
          <a:prstGeom prst="wedgeRoundRectCallout">
            <a:avLst>
              <a:gd name="adj1" fmla="val -237359"/>
              <a:gd name="adj2" fmla="val -1211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B767DF15-68FF-45CF-BAAA-E1C901E6D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733606"/>
            <a:ext cx="1907704" cy="422276"/>
          </a:xfrm>
          <a:prstGeom prst="wedgeRoundRectCallout">
            <a:avLst>
              <a:gd name="adj1" fmla="val -238120"/>
              <a:gd name="adj2" fmla="val -2242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1FCCE55-19D2-4693-91F7-79A69775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D4903D-D3FC-4488-91B3-E8EFB7B5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77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696" y="1528543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3.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生成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</a:t>
            </a:r>
            <a:r>
              <a:rPr lang="en-US" altLang="zh-CN" sz="2400" dirty="0"/>
              <a:t>IP</a:t>
            </a:r>
            <a:r>
              <a:rPr lang="zh-CN" altLang="en-US" sz="2400" dirty="0"/>
              <a:t>生成方法</a:t>
            </a: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熟悉基本模块功能，在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环境中采用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verilog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进行基本模块的设计和仿真验证；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：学习利用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Xilinx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库中的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，以存储器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为例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，并完成其存储内容的初始化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B7B7767-CC9C-414E-A52F-21A68EF7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22933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BED876-E941-D70B-F839-7953F43A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83847"/>
            <a:ext cx="8284144" cy="5453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460716-B317-4820-AE8B-8C8C6211B082}"/>
              </a:ext>
            </a:extLst>
          </p:cNvPr>
          <p:cNvSpPr txBox="1"/>
          <p:nvPr/>
        </p:nvSpPr>
        <p:spPr>
          <a:xfrm>
            <a:off x="3347864" y="964604"/>
            <a:ext cx="4680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选择器件或者板卡。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Parts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表示器件，当然如果是板卡就点击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Boards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。器件可以根据系列去选，也可以直接在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Search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栏搜索器件型号。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372" y="1754489"/>
            <a:ext cx="1907704" cy="422276"/>
          </a:xfrm>
          <a:prstGeom prst="wedgeRoundRectCallout">
            <a:avLst>
              <a:gd name="adj1" fmla="val 65925"/>
              <a:gd name="adj2" fmla="val 24022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897" y="2000854"/>
            <a:ext cx="1907704" cy="422276"/>
          </a:xfrm>
          <a:prstGeom prst="wedgeRoundRectCallout">
            <a:avLst>
              <a:gd name="adj1" fmla="val -65147"/>
              <a:gd name="adj2" fmla="val 1968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2" y="3289861"/>
            <a:ext cx="1907704" cy="422276"/>
          </a:xfrm>
          <a:prstGeom prst="wedgeRoundRectCallout">
            <a:avLst>
              <a:gd name="adj1" fmla="val 141414"/>
              <a:gd name="adj2" fmla="val 9421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047" y="3399805"/>
            <a:ext cx="1907704" cy="422276"/>
          </a:xfrm>
          <a:prstGeom prst="wedgeRoundRectCallout">
            <a:avLst>
              <a:gd name="adj1" fmla="val -164415"/>
              <a:gd name="adj2" fmla="val 2251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03" y="6140427"/>
            <a:ext cx="1907704" cy="422276"/>
          </a:xfrm>
          <a:prstGeom prst="wedgeRoundRectCallout">
            <a:avLst>
              <a:gd name="adj1" fmla="val 109197"/>
              <a:gd name="adj2" fmla="val -1657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0F8CB9-BCB7-4BC9-B69E-7C535CC33D43}"/>
              </a:ext>
            </a:extLst>
          </p:cNvPr>
          <p:cNvSpPr txBox="1"/>
          <p:nvPr/>
        </p:nvSpPr>
        <p:spPr>
          <a:xfrm>
            <a:off x="3887924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Artix7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CD6FA9-FC56-4D26-B5FE-7F0300D0A693}"/>
              </a:ext>
            </a:extLst>
          </p:cNvPr>
          <p:cNvSpPr txBox="1"/>
          <p:nvPr/>
        </p:nvSpPr>
        <p:spPr>
          <a:xfrm>
            <a:off x="4841776" y="5621318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XC7A100T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33B03B-5AAC-4EB0-B366-A3C65F3C5EF0}"/>
              </a:ext>
            </a:extLst>
          </p:cNvPr>
          <p:cNvSpPr txBox="1"/>
          <p:nvPr/>
        </p:nvSpPr>
        <p:spPr>
          <a:xfrm>
            <a:off x="5894123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csg324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AAA0E2-D362-44D0-ACB9-7443A3F8374F}"/>
              </a:ext>
            </a:extLst>
          </p:cNvPr>
          <p:cNvSpPr txBox="1"/>
          <p:nvPr/>
        </p:nvSpPr>
        <p:spPr>
          <a:xfrm>
            <a:off x="6867943" y="5644982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69B772-2870-4692-9C86-2FC89439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6CE135-9F4C-4836-BAED-BFA00E97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937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C14CA0-1ACF-3DC7-8824-FCADC7C2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0" y="1161702"/>
            <a:ext cx="8685169" cy="56526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6D9CF0-1CBA-4D3D-A6E5-E6A4B1246767}"/>
              </a:ext>
            </a:extLst>
          </p:cNvPr>
          <p:cNvSpPr txBox="1"/>
          <p:nvPr/>
        </p:nvSpPr>
        <p:spPr>
          <a:xfrm>
            <a:off x="1979712" y="124473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创建基于</a:t>
            </a:r>
            <a:r>
              <a:rPr lang="en-US" altLang="zh-CN" dirty="0"/>
              <a:t>XC7A100TCSG324-1</a:t>
            </a:r>
            <a:r>
              <a:rPr lang="zh-CN" altLang="en-US" dirty="0"/>
              <a:t>的工程，点击</a:t>
            </a:r>
            <a:r>
              <a:rPr lang="en-US" altLang="zh-CN" dirty="0" err="1"/>
              <a:t>Finishi</a:t>
            </a:r>
            <a:r>
              <a:rPr lang="zh-CN" altLang="en-US" dirty="0"/>
              <a:t>结束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1DF6AB-EBAD-4111-85D2-010AA954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454A1A-4D1E-4F82-83FF-41CD9EC8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72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1613A61-CF6B-9AC7-2ADC-95C375D8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046"/>
            <a:ext cx="9144000" cy="4829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A383CB-54BE-40F4-B9EC-6135B05799D3}"/>
              </a:ext>
            </a:extLst>
          </p:cNvPr>
          <p:cNvSpPr txBox="1"/>
          <p:nvPr/>
        </p:nvSpPr>
        <p:spPr>
          <a:xfrm>
            <a:off x="4185596" y="9787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Flow Navigator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界下点击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Sources.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-16866" y="1965834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991246" y="1301958"/>
            <a:ext cx="3147817" cy="651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16866" y="1412776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27594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259632" y="15530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7038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259631" y="31974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2270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50096" y="157661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177716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06392" y="480306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323846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D81EC64-872D-4784-9B64-ACD3E7D1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AE7CCF-D932-416B-9A32-39BE9093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270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5148662-684F-9837-BD79-D93C2AC9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17"/>
            <a:ext cx="9144000" cy="4852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CAA5D6-B8C3-44B4-912B-3B734B3CD995}"/>
              </a:ext>
            </a:extLst>
          </p:cNvPr>
          <p:cNvSpPr txBox="1"/>
          <p:nvPr/>
        </p:nvSpPr>
        <p:spPr>
          <a:xfrm>
            <a:off x="4465693" y="11655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如下界面，第一个是添加或者新建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XDC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约束文件；第二个是添加或者新建设计文件；第三个是添加或者新建仿真文件。这里选择添加或者新建设计文件，再点击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Next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3347864" y="317051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365856"/>
            <a:ext cx="1907704" cy="422276"/>
          </a:xfrm>
          <a:prstGeom prst="wedgeRoundRectCallout">
            <a:avLst>
              <a:gd name="adj1" fmla="val 95455"/>
              <a:gd name="adj2" fmla="val 10173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620" y="2630486"/>
            <a:ext cx="2125779" cy="422276"/>
          </a:xfrm>
          <a:prstGeom prst="wedgeRoundRectCallout">
            <a:avLst>
              <a:gd name="adj1" fmla="val -126977"/>
              <a:gd name="adj2" fmla="val 9810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72" y="3278530"/>
            <a:ext cx="1651580" cy="582518"/>
          </a:xfrm>
          <a:prstGeom prst="wedgeRoundRectCallout">
            <a:avLst>
              <a:gd name="adj1" fmla="val 120264"/>
              <a:gd name="adj2" fmla="val -127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CCFB12F-AA6E-49B0-8FDC-2CBC2996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0BFF91-A41B-49EA-A10C-7903B2F9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93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71EE6C6-4D68-BA37-54B5-FA14F84C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602"/>
            <a:ext cx="9144000" cy="47634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E22933-7631-44CF-8D8A-FD67F9257445}"/>
              </a:ext>
            </a:extLst>
          </p:cNvPr>
          <p:cNvSpPr txBox="1"/>
          <p:nvPr/>
        </p:nvSpPr>
        <p:spPr>
          <a:xfrm>
            <a:off x="4427984" y="126876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File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Files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表示添加已有的设计文件，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Directories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表示添加文件夹。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860032" y="429309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006724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978832"/>
            <a:ext cx="1907704" cy="422276"/>
          </a:xfrm>
          <a:prstGeom prst="wedgeRoundRectCallout">
            <a:avLst>
              <a:gd name="adj1" fmla="val 147409"/>
              <a:gd name="adj2" fmla="val 2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2513604"/>
            <a:ext cx="1907704" cy="422276"/>
          </a:xfrm>
          <a:prstGeom prst="wedgeRoundRectCallout">
            <a:avLst>
              <a:gd name="adj1" fmla="val -92262"/>
              <a:gd name="adj2" fmla="val 3489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6F4A7A7-7FA3-462F-8AE6-8E05C42B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7AC8EC-098E-45C0-9BD8-6C02F42D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386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79BA3F-9F17-4BCB-9D7A-2FA17C77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9144000" cy="5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83BDDD-7E85-4448-A2E5-39FCF4FC027C}"/>
              </a:ext>
            </a:extLst>
          </p:cNvPr>
          <p:cNvSpPr txBox="1"/>
          <p:nvPr/>
        </p:nvSpPr>
        <p:spPr>
          <a:xfrm>
            <a:off x="4283968" y="126876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指定文件名与路径（默认存放在工程默认路径），文件类型（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File type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）选择为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，如果你用的是其它硬件描述语言，则选择你用的语言类型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3217862"/>
            <a:ext cx="1368152" cy="422276"/>
          </a:xfrm>
          <a:prstGeom prst="wedgeRoundRectCallout">
            <a:avLst>
              <a:gd name="adj1" fmla="val -138793"/>
              <a:gd name="adj2" fmla="val 174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942653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419D1BD-5CA2-4067-90C2-1740D8F0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5E7756-F760-453B-B43A-DFE46D9D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83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70DCB-46D6-4862-9A59-7BAD320F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6E32E9-2344-487C-AF50-5EC721082995}"/>
              </a:ext>
            </a:extLst>
          </p:cNvPr>
          <p:cNvSpPr txBox="1"/>
          <p:nvPr/>
        </p:nvSpPr>
        <p:spPr>
          <a:xfrm>
            <a:off x="4644008" y="30689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在之后跳出的框依次点击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Finish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。这就完成了一个设计文件的新建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B65D1BF-CB9E-47C1-A316-636A8D28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2ED9B6-A2AC-4B54-8734-93739BF8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002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64726E-C610-401A-AFC3-761EFD50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383"/>
            <a:ext cx="9144000" cy="5013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FDB4FC-0411-47F2-ADCC-1E31E9CF8EA0}"/>
              </a:ext>
            </a:extLst>
          </p:cNvPr>
          <p:cNvSpPr txBox="1"/>
          <p:nvPr/>
        </p:nvSpPr>
        <p:spPr>
          <a:xfrm>
            <a:off x="3779912" y="23791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模块定义，这里直接点击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6EA2432-3A8F-45CA-ADB7-821A797B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C38A17B-A81E-4965-AB60-74F5CD18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645024"/>
            <a:ext cx="864096" cy="422276"/>
          </a:xfrm>
          <a:prstGeom prst="wedgeRoundRectCallout">
            <a:avLst>
              <a:gd name="adj1" fmla="val 227667"/>
              <a:gd name="adj2" fmla="val -879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501F3036-E72E-4228-9A23-2466B44A0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149080"/>
            <a:ext cx="792088" cy="576063"/>
          </a:xfrm>
          <a:prstGeom prst="wedgeRoundRectCallout">
            <a:avLst>
              <a:gd name="adj1" fmla="val 179646"/>
              <a:gd name="adj2" fmla="val -1004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602FF882-BBEA-4F80-87D2-A1110FC37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487" y="2983415"/>
            <a:ext cx="864096" cy="504056"/>
          </a:xfrm>
          <a:prstGeom prst="wedgeRoundRectCallout">
            <a:avLst>
              <a:gd name="adj1" fmla="val -348738"/>
              <a:gd name="adj2" fmla="val 9897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是否总线类型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E014DC65-736E-48B8-8030-1BB4240A1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4431992"/>
            <a:ext cx="864096" cy="422276"/>
          </a:xfrm>
          <a:prstGeom prst="wedgeRoundRectCallout">
            <a:avLst>
              <a:gd name="adj1" fmla="val -162991"/>
              <a:gd name="adj2" fmla="val -19105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最高位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2D17A927-BE65-4CF5-AF00-D936415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728" y="3976200"/>
            <a:ext cx="864096" cy="422276"/>
          </a:xfrm>
          <a:prstGeom prst="wedgeRoundRectCallout">
            <a:avLst>
              <a:gd name="adj1" fmla="val -298795"/>
              <a:gd name="adj2" fmla="val -954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最低位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51C022A-617D-421A-A000-294796B5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3B47D3-6B4B-4254-B1E1-982E1D27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50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8937899-4623-908F-3C94-ACF93495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66"/>
            <a:ext cx="9144000" cy="4942106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ECC9CF22-5217-4E24-9556-04CFEA703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457" y="1140394"/>
            <a:ext cx="864096" cy="560413"/>
          </a:xfrm>
          <a:prstGeom prst="wedgeRoundRectCallout">
            <a:avLst>
              <a:gd name="adj1" fmla="val -290399"/>
              <a:gd name="adj2" fmla="val 16625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74EABA-119B-40AE-9F56-EA7990DA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354EE-8402-4B3C-B1E8-02B3F040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16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F3227D-8629-404F-B0D2-F5206B93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12"/>
            <a:ext cx="9144000" cy="4981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55BDB4-6446-4C1F-A731-7D2C74D8003D}"/>
              </a:ext>
            </a:extLst>
          </p:cNvPr>
          <p:cNvSpPr txBox="1"/>
          <p:nvPr/>
        </p:nvSpPr>
        <p:spPr>
          <a:xfrm>
            <a:off x="4139952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Source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框双击刚刚新建的文件，完成你的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代码设计，并保存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703936F-D854-4BD1-B50C-4954031F5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780928"/>
            <a:ext cx="864096" cy="504056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添加设计文件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BF20216-9A3F-47F5-B523-603B2929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529F1B-4EA0-427C-83D9-15EF6B37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99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2893" y="1531941"/>
            <a:ext cx="8498214" cy="319320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利用自定义模块构建实验平台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RTL TOP-DOWN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编码的设计方法，完成多选器控制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NEXYS A7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DED1DCA-9121-4AC4-9F65-6048C507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06365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816169-DA2B-4B7C-84B2-DAB70ABC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29"/>
            <a:ext cx="9144000" cy="502014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F4DBE07E-44FA-4F02-922E-BF5076242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348880"/>
            <a:ext cx="1152128" cy="504056"/>
          </a:xfrm>
          <a:prstGeom prst="wedgeRoundRectCallout">
            <a:avLst>
              <a:gd name="adj1" fmla="val -176219"/>
              <a:gd name="adj2" fmla="val 2478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已添加的源文件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5E38F0E-0AEF-4A76-BE5A-D5567070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6AD30B-CB78-45B7-8FED-59766D46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80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8048625" cy="5467350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148478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F49598F-B11D-4229-9986-29FAB2B7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4FC939-8DA9-43C5-B898-5BD0A882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81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B51492-41E4-44A6-88DE-EAE223BF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18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6D7FD7D4-394B-40E3-85EA-85AE0C01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912590"/>
            <a:ext cx="1152128" cy="796330"/>
          </a:xfrm>
          <a:prstGeom prst="wedgeRoundRectCallout">
            <a:avLst>
              <a:gd name="adj1" fmla="val -203115"/>
              <a:gd name="adj2" fmla="val 344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5B2BC73B-AE89-45ED-B0B5-9D25B9E57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2913280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75CDC7-3A93-4545-AC40-C7F88C20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F6E31D-9A55-4D04-B585-A93E1EB3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843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EA43D-EC61-4FA5-BB7C-18FA923C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2" y="1046316"/>
            <a:ext cx="8010525" cy="5429250"/>
          </a:xfrm>
          <a:prstGeom prst="rect">
            <a:avLst/>
          </a:prstGeom>
        </p:spPr>
      </p:pic>
      <p:sp>
        <p:nvSpPr>
          <p:cNvPr id="4" name="AutoShape 14">
            <a:extLst>
              <a:ext uri="{FF2B5EF4-FFF2-40B4-BE49-F238E27FC236}">
                <a16:creationId xmlns:a16="http://schemas.microsoft.com/office/drawing/2014/main" id="{74E83132-EC14-47D7-96CD-4C98C160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2204864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1B5EC6CB-DBF1-4F42-8B96-9D956433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3623345"/>
            <a:ext cx="1152128" cy="796330"/>
          </a:xfrm>
          <a:prstGeom prst="wedgeRoundRectCallout">
            <a:avLst>
              <a:gd name="adj1" fmla="val 174757"/>
              <a:gd name="adj2" fmla="val 334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A2FF3C6-02AE-4AB7-80FB-01007FCFD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916832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C2A98F6-CFEA-4B7C-9F1D-B068369E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51C06-E996-455F-B4A5-912026D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735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B754CD-458B-4336-BF4A-C2B241F6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719"/>
            <a:ext cx="9144000" cy="329856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0C7FD1A2-BF72-47DC-84BD-02593753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6" y="2708920"/>
            <a:ext cx="1080120" cy="720080"/>
          </a:xfrm>
          <a:prstGeom prst="wedgeRoundRectCallout">
            <a:avLst>
              <a:gd name="adj1" fmla="val -231422"/>
              <a:gd name="adj2" fmla="val 16312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9398ED0-34F4-4181-BDBD-A8E81E54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CC4C53-AB98-410C-8A6A-03CF01F9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8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CB4CE8-1021-416F-B35E-BE32A265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344"/>
            <a:ext cx="9144000" cy="308131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DF8F7E42-7CE9-49D8-BF7F-223A96343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564904"/>
            <a:ext cx="1080120" cy="576064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已添加仿真激励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D29854D-F4FB-43CF-A761-D05B96DC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BE84EC-D819-421B-9822-D9B4E9DA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45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CBEE87-4985-462F-8613-ED84CBC99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4" t="6754" b="28408"/>
          <a:stretch/>
        </p:blipFill>
        <p:spPr>
          <a:xfrm>
            <a:off x="1043608" y="1816820"/>
            <a:ext cx="6767736" cy="3456384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4E3C0E30-5916-430D-A453-F88B5997C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145220"/>
            <a:ext cx="1008112" cy="504056"/>
          </a:xfrm>
          <a:prstGeom prst="wedgeRoundRectCallout">
            <a:avLst>
              <a:gd name="adj1" fmla="val -77452"/>
              <a:gd name="adj2" fmla="val 42646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E7F8C393-2568-425E-A76A-F97A0F5B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254758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3AE6558-A4F0-46BD-B913-8F95ABE5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1F726F-0F78-4B57-910F-F0C9AC08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886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1D63DE-0CD0-4B4D-ADEB-085F87F1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38" y="1124744"/>
            <a:ext cx="9144000" cy="485877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0F55DB8-553A-4140-90B7-D65F3C249FD6}"/>
              </a:ext>
            </a:extLst>
          </p:cNvPr>
          <p:cNvSpPr/>
          <p:nvPr/>
        </p:nvSpPr>
        <p:spPr>
          <a:xfrm>
            <a:off x="251520" y="2132856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521927-07FD-4818-AB88-26111271B505}"/>
              </a:ext>
            </a:extLst>
          </p:cNvPr>
          <p:cNvSpPr txBox="1"/>
          <p:nvPr/>
        </p:nvSpPr>
        <p:spPr>
          <a:xfrm>
            <a:off x="532756" y="337423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4AE1B9-D7CC-409A-96C4-6BEBA4B7CE99}"/>
              </a:ext>
            </a:extLst>
          </p:cNvPr>
          <p:cNvSpPr/>
          <p:nvPr/>
        </p:nvSpPr>
        <p:spPr>
          <a:xfrm>
            <a:off x="2195736" y="2087162"/>
            <a:ext cx="576064" cy="270999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E8748A-45BC-44BE-8E68-20A8185E912B}"/>
              </a:ext>
            </a:extLst>
          </p:cNvPr>
          <p:cNvSpPr txBox="1"/>
          <p:nvPr/>
        </p:nvSpPr>
        <p:spPr>
          <a:xfrm>
            <a:off x="1979712" y="4882504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B0955CD-3D75-4F33-AD1F-FA31540DB9BB}"/>
              </a:ext>
            </a:extLst>
          </p:cNvPr>
          <p:cNvSpPr/>
          <p:nvPr/>
        </p:nvSpPr>
        <p:spPr>
          <a:xfrm>
            <a:off x="2880358" y="2443238"/>
            <a:ext cx="3491843" cy="177785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0DDBA9-09C2-4609-A484-1A53D4B7AFBC}"/>
              </a:ext>
            </a:extLst>
          </p:cNvPr>
          <p:cNvSpPr txBox="1"/>
          <p:nvPr/>
        </p:nvSpPr>
        <p:spPr>
          <a:xfrm>
            <a:off x="4376010" y="3865873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信号波形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2370BC9E-1743-4587-9A78-28612427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304" y="1180294"/>
            <a:ext cx="864096" cy="504056"/>
          </a:xfrm>
          <a:prstGeom prst="wedgeRoundRectCallout">
            <a:avLst>
              <a:gd name="adj1" fmla="val -239711"/>
              <a:gd name="adj2" fmla="val 16342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79FDF0AE-D873-4FF1-A736-26166001B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096" y="753346"/>
            <a:ext cx="1080120" cy="742795"/>
          </a:xfrm>
          <a:prstGeom prst="wedgeRoundRectCallout">
            <a:avLst>
              <a:gd name="adj1" fmla="val -247825"/>
              <a:gd name="adj2" fmla="val 9637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显示控制快捷键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121C02-D509-43FE-8760-5FAD94C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8" y="59262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E018F-03D7-4E3F-98CA-98F59CFA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602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8E9457-E02A-4EA4-9525-75102EC0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502"/>
            <a:ext cx="9144000" cy="461899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664A6C9-D1CB-4AA6-A020-C08313CA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FB5A6B-2C4D-4F3A-BE6D-2D89FD4B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132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0D1141-E48D-4EF0-8813-0E8402AE08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 b="4476"/>
          <a:stretch/>
        </p:blipFill>
        <p:spPr>
          <a:xfrm>
            <a:off x="4564" y="2348880"/>
            <a:ext cx="7020272" cy="38083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BE7C418-4F53-4728-AB7C-23FF3FA3ACF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9F76749-B8A6-43D1-9B29-F63C1581E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仿真通过，确认模块功能准确之后，我们进行模块的封装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Package New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sz="1200" dirty="0"/>
              <a:t> 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2E05EC-B759-4351-983F-6678E37C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16832"/>
            <a:ext cx="3105150" cy="26860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6E8BC2-ADD7-46D9-A9FB-14D375A8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68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C4ED7-F7BF-46BD-AE2E-C1F19F95C157}"/>
              </a:ext>
            </a:extLst>
          </p:cNvPr>
          <p:cNvSpPr txBox="1"/>
          <p:nvPr/>
        </p:nvSpPr>
        <p:spPr>
          <a:xfrm>
            <a:off x="107504" y="1556792"/>
            <a:ext cx="871296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工具学习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：熟悉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设计环境，掌握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EDA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：利用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water_LED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的全流程设计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07796-20BC-402E-934E-C1BC0CD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06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97850F-6894-470F-BCED-E56473BA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68"/>
            <a:ext cx="9144000" cy="49958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746FEA3-584D-4FEE-A80F-78EE9360087C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564677-7E28-49AB-A2B0-8FDBEC0273DB}"/>
              </a:ext>
            </a:extLst>
          </p:cNvPr>
          <p:cNvSpPr/>
          <p:nvPr/>
        </p:nvSpPr>
        <p:spPr>
          <a:xfrm>
            <a:off x="5076056" y="443711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6EC98A-7CB5-427B-B24D-236927A75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980728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801B4E-2DFA-497A-9BF1-D7BB22FD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356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D45C0-746F-448A-BB93-993DAF3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84"/>
            <a:ext cx="9144000" cy="50032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B93FAF-AAE5-42F8-B2C4-31E4D7C6B14D}"/>
              </a:ext>
            </a:extLst>
          </p:cNvPr>
          <p:cNvSpPr txBox="1"/>
          <p:nvPr/>
        </p:nvSpPr>
        <p:spPr>
          <a:xfrm>
            <a:off x="3707904" y="9536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 your current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764BC43-D451-40F4-83D1-0A579F2529E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89E953-B20D-4CAC-95F7-CC7E0723E1E5}"/>
              </a:ext>
            </a:extLst>
          </p:cNvPr>
          <p:cNvSpPr/>
          <p:nvPr/>
        </p:nvSpPr>
        <p:spPr>
          <a:xfrm>
            <a:off x="2771800" y="2924944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0E5B63-9EFF-49AC-AF18-B918C0C7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9875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9A9EC7-1C3B-40B2-A61D-758AADB7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881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4B7EBD-B905-4CD2-A354-9D9F402D7511}"/>
              </a:ext>
            </a:extLst>
          </p:cNvPr>
          <p:cNvSpPr txBox="1"/>
          <p:nvPr/>
        </p:nvSpPr>
        <p:spPr>
          <a:xfrm>
            <a:off x="4067944" y="105273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的保存路径，单击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267DB2-5352-4D42-8D1A-1A2335628F25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0B426A-AD19-4F92-9BED-57E586551B39}"/>
              </a:ext>
            </a:extLst>
          </p:cNvPr>
          <p:cNvSpPr/>
          <p:nvPr/>
        </p:nvSpPr>
        <p:spPr>
          <a:xfrm>
            <a:off x="5076056" y="4509120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79FA87-8366-4490-8E3A-B81151BB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173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8A6A32-BF12-43B8-8B73-A26F6E61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767"/>
            <a:ext cx="9144000" cy="499846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6D75AA-8D0A-4DFE-90A9-26A57669702B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8AC336-522F-48E3-BA3B-B928E16F3B5D}"/>
              </a:ext>
            </a:extLst>
          </p:cNvPr>
          <p:cNvSpPr/>
          <p:nvPr/>
        </p:nvSpPr>
        <p:spPr>
          <a:xfrm>
            <a:off x="5580112" y="443711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AC4DD-1EC4-4D01-B4AD-8806903A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34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1121A2-9FE6-465A-9E9B-A2311BA2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05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BA2FD4-4C64-400F-A74C-5089DE8E2DE3}"/>
              </a:ext>
            </a:extLst>
          </p:cNvPr>
          <p:cNvSpPr txBox="1"/>
          <p:nvPr/>
        </p:nvSpPr>
        <p:spPr>
          <a:xfrm>
            <a:off x="4320478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出现如下界面（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tmp_edit_project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B163E19-9E47-4767-AB2A-B7A28CCB7A43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6804DB-01DA-4E41-9DE3-FB6F69EF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62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868023-B7B4-41BF-A641-E48BF088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839228-2B05-40A1-A8BE-344BA89C9E17}"/>
              </a:ext>
            </a:extLst>
          </p:cNvPr>
          <p:cNvSpPr txBox="1"/>
          <p:nvPr/>
        </p:nvSpPr>
        <p:spPr>
          <a:xfrm>
            <a:off x="3923928" y="9549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 and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IP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6BC03A0-6979-43ED-8C2C-C70252A24A98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BA10A0-FD2C-4B99-B6ED-F0D8812BFC31}"/>
              </a:ext>
            </a:extLst>
          </p:cNvPr>
          <p:cNvSpPr/>
          <p:nvPr/>
        </p:nvSpPr>
        <p:spPr>
          <a:xfrm>
            <a:off x="3275856" y="324812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57FEDE-B2DA-4887-AC1C-6BCBB30EF61A}"/>
              </a:ext>
            </a:extLst>
          </p:cNvPr>
          <p:cNvSpPr/>
          <p:nvPr/>
        </p:nvSpPr>
        <p:spPr>
          <a:xfrm>
            <a:off x="6372200" y="422108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570E93-8C26-4A0B-8E9F-54401D99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531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7FFAE5-F99D-4D35-A269-66181D2D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" y="1412776"/>
            <a:ext cx="9144000" cy="49149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这样，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模块就封装完成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D554C0-BB9D-47BA-9FF5-81B7B296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138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工程的输出文件目录下，可查看生成的模块文件信息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A5C42-B9B2-49FD-B409-AC22C978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56154"/>
            <a:ext cx="6191250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F72A99-19F3-4480-87B6-5F73C0AC5865}"/>
              </a:ext>
            </a:extLst>
          </p:cNvPr>
          <p:cNvSpPr txBox="1"/>
          <p:nvPr/>
        </p:nvSpPr>
        <p:spPr>
          <a:xfrm>
            <a:off x="248027" y="3984714"/>
            <a:ext cx="4752974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以此类推，我们可以完成实验所需的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XOR32……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所有功能模块的带源文件的封装。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b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24279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307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88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的强大之处在于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模块的可重用性，以上是设计者自己设计包含源文件的流程，有时候我们想参考官方的源码，但是有些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怎么也找不到官方的源码；并且如果设计者不希望自己的设计被看到，则需对源文件进行加密或者屏蔽。下面是两种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创建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的流程：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0F435D-BC6C-4A5D-9BCB-BDB69B9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387184"/>
            <a:ext cx="4124325" cy="2190750"/>
          </a:xfrm>
          <a:prstGeom prst="rect">
            <a:avLst/>
          </a:prstGeom>
        </p:spPr>
      </p:pic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551A9DAB-BD6C-4B66-9260-124D23563A68}"/>
              </a:ext>
            </a:extLst>
          </p:cNvPr>
          <p:cNvSpPr txBox="1">
            <a:spLocks/>
          </p:cNvSpPr>
          <p:nvPr/>
        </p:nvSpPr>
        <p:spPr bwMode="auto">
          <a:xfrm>
            <a:off x="18485" y="4934450"/>
            <a:ext cx="9144000" cy="142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上面建立的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可以很方便操作一下看到源文件，实际使用过程中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作为知识产权的成果，设计者并不希望公开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核的源代码，下面将建立一个不包含源文件的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0229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89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144000" cy="1421904"/>
          </a:xfrm>
        </p:spPr>
        <p:txBody>
          <a:bodyPr/>
          <a:lstStyle/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不含源文件的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模块封装分为两步：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4472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210" y="264559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50" y="1275959"/>
            <a:ext cx="8229600" cy="4968552"/>
          </a:xfrm>
        </p:spPr>
        <p:txBody>
          <a:bodyPr/>
          <a:lstStyle/>
          <a:p>
            <a:pPr algn="just"/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是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公司于 </a:t>
            </a:r>
            <a:r>
              <a:rPr lang="en-US" altLang="zh-CN" sz="1800" dirty="0">
                <a:solidFill>
                  <a:schemeClr val="tx1"/>
                </a:solidFill>
              </a:rPr>
              <a:t>2012 </a:t>
            </a:r>
            <a:r>
              <a:rPr lang="zh-CN" altLang="en-US" sz="1800" dirty="0">
                <a:solidFill>
                  <a:schemeClr val="tx1"/>
                </a:solidFill>
              </a:rPr>
              <a:t>推出的新一代集成设计 环境，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代表了未来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开发环境的变化趋势。作为一个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的开发使用者，学习掌握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是趋势。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800" dirty="0">
                <a:solidFill>
                  <a:schemeClr val="tx1"/>
                </a:solidFill>
              </a:rPr>
              <a:t>随着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进入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时代，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工具似乎就有些“不合时宜”了，硬件提升了，软件不提升的话，设计效率必然受影响，所以推出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是为了提高设计者的效率，它能显著增加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的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工艺的可编程逻辑器件的设计、综合与 实现效率。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800" dirty="0">
                <a:solidFill>
                  <a:schemeClr val="tx1"/>
                </a:solidFill>
              </a:rPr>
              <a:t>然而，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并不是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的升级版，它是全新的另一个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的开发工具，以前在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里面经常出现的像 </a:t>
            </a:r>
            <a:r>
              <a:rPr lang="en-US" altLang="zh-CN" sz="1800" dirty="0">
                <a:solidFill>
                  <a:schemeClr val="tx1"/>
                </a:solidFill>
              </a:rPr>
              <a:t>XST</a:t>
            </a:r>
            <a:r>
              <a:rPr lang="zh-CN" altLang="en-US" sz="1800" dirty="0">
                <a:solidFill>
                  <a:schemeClr val="tx1"/>
                </a:solidFill>
              </a:rPr>
              <a:t>、 </a:t>
            </a:r>
            <a:r>
              <a:rPr lang="en-US" altLang="zh-CN" sz="1800" dirty="0">
                <a:solidFill>
                  <a:schemeClr val="tx1"/>
                </a:solidFill>
              </a:rPr>
              <a:t>Core Generator </a:t>
            </a:r>
            <a:r>
              <a:rPr lang="zh-CN" altLang="en-US" sz="1800" dirty="0">
                <a:solidFill>
                  <a:schemeClr val="tx1"/>
                </a:solidFill>
              </a:rPr>
              <a:t>等工具在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里面已经不复存在，开发者可以将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理解为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为高端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专门开发的一款开发工具。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endParaRPr lang="en-US" altLang="zh-CN" sz="1800" dirty="0">
              <a:solidFill>
                <a:schemeClr val="tx1"/>
              </a:solidFill>
            </a:endParaRPr>
          </a:p>
          <a:p>
            <a:pPr algn="just"/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目前支持</a:t>
            </a:r>
            <a:r>
              <a:rPr lang="en-US" altLang="zh-CN" sz="1800" dirty="0">
                <a:solidFill>
                  <a:schemeClr val="tx1"/>
                </a:solidFill>
              </a:rPr>
              <a:t>Xilinx</a:t>
            </a:r>
            <a:r>
              <a:rPr lang="zh-CN" altLang="en-US" sz="1800" dirty="0">
                <a:solidFill>
                  <a:schemeClr val="tx1"/>
                </a:solidFill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</a:rPr>
              <a:t>28nm</a:t>
            </a:r>
            <a:r>
              <a:rPr lang="zh-CN" altLang="en-US" sz="1800" dirty="0">
                <a:solidFill>
                  <a:schemeClr val="tx1"/>
                </a:solidFill>
              </a:rPr>
              <a:t>工艺的</a:t>
            </a:r>
            <a:r>
              <a:rPr lang="en-US" altLang="zh-CN" sz="1800" dirty="0">
                <a:solidFill>
                  <a:schemeClr val="tx1"/>
                </a:solidFill>
              </a:rPr>
              <a:t>7</a:t>
            </a:r>
            <a:r>
              <a:rPr lang="zh-CN" altLang="en-US" sz="1800" dirty="0">
                <a:solidFill>
                  <a:schemeClr val="tx1"/>
                </a:solidFill>
              </a:rPr>
              <a:t>系列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，包括</a:t>
            </a:r>
            <a:r>
              <a:rPr lang="en-US" altLang="zh-CN" sz="1800" dirty="0">
                <a:solidFill>
                  <a:schemeClr val="tx1"/>
                </a:solidFill>
              </a:rPr>
              <a:t>ZYNQ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Virtex-7</a:t>
            </a:r>
            <a:r>
              <a:rPr lang="zh-CN" altLang="en-US" sz="1800" dirty="0">
                <a:solidFill>
                  <a:schemeClr val="tx1"/>
                </a:solidFill>
              </a:rPr>
              <a:t>系列、</a:t>
            </a:r>
            <a:r>
              <a:rPr lang="en-US" altLang="zh-CN" sz="1800" dirty="0">
                <a:solidFill>
                  <a:schemeClr val="tx1"/>
                </a:solidFill>
              </a:rPr>
              <a:t>Kintex-7</a:t>
            </a:r>
            <a:r>
              <a:rPr lang="zh-CN" altLang="en-US" sz="1800" dirty="0">
                <a:solidFill>
                  <a:schemeClr val="tx1"/>
                </a:solidFill>
              </a:rPr>
              <a:t>系列和 </a:t>
            </a:r>
            <a:r>
              <a:rPr lang="en-US" altLang="zh-CN" sz="1800" dirty="0">
                <a:solidFill>
                  <a:schemeClr val="tx1"/>
                </a:solidFill>
              </a:rPr>
              <a:t>Artix-7 </a:t>
            </a:r>
            <a:r>
              <a:rPr lang="zh-CN" altLang="en-US" sz="1800" dirty="0">
                <a:solidFill>
                  <a:schemeClr val="tx1"/>
                </a:solidFill>
              </a:rPr>
              <a:t>系列，不支持其它系列的 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07252-9C59-4DE7-B037-3E390B56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6336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2D83376-E70E-4C29-9549-C3C03106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940520"/>
            <a:ext cx="6423094" cy="491747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11895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工程的创建，源文件添加，仿真等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在设置选项的综合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设置中：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-mode </a:t>
            </a:r>
          </a:p>
          <a:p>
            <a:pPr marL="0" indent="0">
              <a:buNone/>
            </a:pP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out_of_context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属性，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表示在该级不插入任何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I/O BUFFERs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5292080" y="5661248"/>
            <a:ext cx="3312368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07504" y="1187573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1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9EDE6B-5B72-4119-BEAB-9062A2061CBD}"/>
              </a:ext>
            </a:extLst>
          </p:cNvPr>
          <p:cNvSpPr/>
          <p:nvPr/>
        </p:nvSpPr>
        <p:spPr>
          <a:xfrm>
            <a:off x="2627784" y="2290795"/>
            <a:ext cx="864096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AC408DA-C614-4AFA-B0B6-D2566B2A1DA9}"/>
              </a:ext>
            </a:extLst>
          </p:cNvPr>
          <p:cNvSpPr/>
          <p:nvPr/>
        </p:nvSpPr>
        <p:spPr>
          <a:xfrm>
            <a:off x="3815408" y="3222966"/>
            <a:ext cx="864096" cy="21543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1497D-4AF8-4A47-8188-11BBEAE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37112"/>
            <a:ext cx="2228850" cy="12287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03649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91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643"/>
            <a:ext cx="9144000" cy="1421904"/>
          </a:xfrm>
        </p:spPr>
        <p:txBody>
          <a:bodyPr/>
          <a:lstStyle/>
          <a:p>
            <a:r>
              <a:rPr lang="zh-CN" altLang="en-US" sz="2400" b="0" dirty="0">
                <a:solidFill>
                  <a:srgbClr val="4D4D4D"/>
                </a:solidFill>
                <a:latin typeface="Arial" panose="020B0604020202020204" pitchFamily="34" charset="0"/>
              </a:rPr>
              <a:t>设置后，在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集成开发环境界面左侧的“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Flow Navigator”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窗口中找到并展开“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选项。在展开项中，选择“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Run 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选项，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开始对该设计执行综合过程。</a:t>
            </a:r>
            <a:endParaRPr lang="zh-CN" altLang="en-US" sz="2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9CA30F-59F6-44F4-A9FC-1C064139A318}"/>
              </a:ext>
            </a:extLst>
          </p:cNvPr>
          <p:cNvSpPr/>
          <p:nvPr/>
        </p:nvSpPr>
        <p:spPr>
          <a:xfrm>
            <a:off x="827584" y="4839336"/>
            <a:ext cx="1222076" cy="32690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261467" y="4470747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F497217-4751-4FDE-9E28-F1D251E89C6C}"/>
              </a:ext>
            </a:extLst>
          </p:cNvPr>
          <p:cNvSpPr txBox="1"/>
          <p:nvPr/>
        </p:nvSpPr>
        <p:spPr>
          <a:xfrm>
            <a:off x="-13717" y="2296190"/>
            <a:ext cx="798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运行完综合过程后，弹出“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Synthesis Completed”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对话框。在该对话框中，选择“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Open Synthesized Design”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前面的复选框。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2AF45A-B5EC-4762-AA62-CB54FD7A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074" y="3993915"/>
            <a:ext cx="2584451" cy="2727564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4572000" y="5229200"/>
            <a:ext cx="154662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102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92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自动打开综合后的设计。在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当前设计界面底部的“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Tcl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Console”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窗口中输入“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write_verilog -mode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synth_stub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E:/FPGA/ip/MUX2T1_5.v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”导出空端口文件；“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write_edif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E:/FPGA/ip/MUX2T1_5.edf”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命令，将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MUX2T1_T.edf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文件写到选择的目录下。（目录按实际需求即可）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5A17D7-964C-475F-A527-2956112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987"/>
            <a:ext cx="9144000" cy="25279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D9C2D1-EA9A-407E-A769-52CD797C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93867"/>
            <a:ext cx="7315200" cy="25241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5C61E9-875D-4542-9B6B-F476631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405441"/>
            <a:ext cx="5962650" cy="1133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903B45-8137-4CDB-92E7-9695213BC0A6}"/>
              </a:ext>
            </a:extLst>
          </p:cNvPr>
          <p:cNvSpPr txBox="1"/>
          <p:nvPr/>
        </p:nvSpPr>
        <p:spPr>
          <a:xfrm>
            <a:off x="4684440" y="5253335"/>
            <a:ext cx="508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若含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Xilinx IP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则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需通过如下命令生成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edf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write_edif -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security_mode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all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E:/FPGA/ip/MUX2T1_5.edf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348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928271-7157-4933-B14C-91901D90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" y="3400940"/>
            <a:ext cx="4454680" cy="30331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66CC19-EF00-4543-B304-79CB6CA9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58" y="2963343"/>
            <a:ext cx="4895825" cy="365303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93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49" y="1682333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新工程的创建步骤与带源文件相同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 源文件的添加，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Files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按钮，弹出“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 Files”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对话框。在该对话框中，找到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MUX2T1_5.edf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.v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文件。可以看到在“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对话框中添加了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文件，并且注意</a:t>
            </a:r>
            <a:r>
              <a:rPr lang="zh-CN" altLang="en-US" sz="1800" b="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勾选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“Copy sources into project”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，点击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finish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直接结束。</a:t>
            </a:r>
            <a:endParaRPr lang="en-US" altLang="zh-CN" sz="28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032942" y="4878205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1206402" y="5337512"/>
            <a:ext cx="82654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14746" y="1250038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134CD14-BD39-4793-B646-B14B463C8C35}"/>
              </a:ext>
            </a:extLst>
          </p:cNvPr>
          <p:cNvSpPr/>
          <p:nvPr/>
        </p:nvSpPr>
        <p:spPr>
          <a:xfrm>
            <a:off x="4879085" y="4543973"/>
            <a:ext cx="2304256" cy="33423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E1415EA-94EF-45A7-BC83-E97B988F21F4}"/>
              </a:ext>
            </a:extLst>
          </p:cNvPr>
          <p:cNvSpPr/>
          <p:nvPr/>
        </p:nvSpPr>
        <p:spPr>
          <a:xfrm>
            <a:off x="4372997" y="5550907"/>
            <a:ext cx="1406118" cy="198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80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94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7" y="122836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接下来的封装步骤与之前类似，在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当前工程主界面的主菜单下，执行菜单命令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【Tools】-【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Createand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IP Package...】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，请参考带源文件的方法。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封装完成，可在对应目录下查看结果文件。  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0419B-426A-4729-ADED-AA9BCD6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9" y="3156265"/>
            <a:ext cx="3781425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3B71CD-5A8B-499C-AF39-4E9CBC32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9" y="5072427"/>
            <a:ext cx="50673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6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1124744"/>
            <a:ext cx="8600628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的生成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：熟悉多选器、逻辑运算、数据扩展等模块的设计原理，掌握存储器的生成方法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chemeClr val="accent6"/>
                </a:solidFill>
              </a:rPr>
              <a:t>：</a:t>
            </a:r>
            <a:r>
              <a:rPr lang="zh-CN" altLang="en-US" sz="2400" dirty="0"/>
              <a:t>熟悉基本模块功能，在</a:t>
            </a:r>
            <a:r>
              <a:rPr lang="en-US" altLang="zh-CN" sz="2400" dirty="0"/>
              <a:t>VIVADO</a:t>
            </a:r>
            <a:r>
              <a:rPr lang="zh-CN" altLang="en-US" sz="2400" dirty="0"/>
              <a:t>环境中采用</a:t>
            </a:r>
            <a:r>
              <a:rPr lang="en-US" altLang="zh-CN" sz="2400" dirty="0" err="1"/>
              <a:t>verilog</a:t>
            </a:r>
            <a:r>
              <a:rPr lang="zh-CN" altLang="en-US" sz="2400" dirty="0"/>
              <a:t>进行基本模块的设计和仿真验证；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</a:rPr>
              <a:t>：学习利用</a:t>
            </a:r>
            <a:r>
              <a:rPr lang="en-US" altLang="zh-CN" sz="2400" dirty="0">
                <a:solidFill>
                  <a:prstClr val="black"/>
                </a:solidFill>
              </a:rPr>
              <a:t>VIVADO</a:t>
            </a:r>
            <a:r>
              <a:rPr lang="zh-CN" altLang="en-US" sz="2400" dirty="0">
                <a:solidFill>
                  <a:prstClr val="black"/>
                </a:solidFill>
              </a:rPr>
              <a:t>生成</a:t>
            </a:r>
            <a:r>
              <a:rPr lang="en-US" altLang="zh-CN" sz="2400" dirty="0">
                <a:solidFill>
                  <a:prstClr val="black"/>
                </a:solidFill>
              </a:rPr>
              <a:t>Xilinx</a:t>
            </a:r>
            <a:r>
              <a:rPr lang="zh-CN" altLang="en-US" sz="2400" dirty="0">
                <a:solidFill>
                  <a:prstClr val="black"/>
                </a:solidFill>
              </a:rPr>
              <a:t> 库中的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，以存储器</a:t>
            </a:r>
            <a:r>
              <a:rPr lang="en-US" altLang="zh-CN" sz="2400" dirty="0">
                <a:solidFill>
                  <a:prstClr val="black"/>
                </a:solidFill>
              </a:rPr>
              <a:t>ROM</a:t>
            </a:r>
            <a:r>
              <a:rPr lang="zh-CN" altLang="en-US" sz="2400" dirty="0">
                <a:solidFill>
                  <a:prstClr val="black"/>
                </a:solidFill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</a:rPr>
              <a:t>为例，并完成其存储内容的初始化</a:t>
            </a:r>
            <a:endParaRPr lang="en-US" altLang="zh-CN" sz="2400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37892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1500" y="2276872"/>
            <a:ext cx="9001000" cy="1584176"/>
          </a:xfrm>
        </p:spPr>
        <p:txBody>
          <a:bodyPr/>
          <a:lstStyle/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marL="457188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任务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chemeClr val="accent6"/>
                </a:solidFill>
              </a:rPr>
              <a:t>：</a:t>
            </a:r>
            <a:r>
              <a:rPr lang="zh-CN" altLang="en-US" sz="3200" dirty="0"/>
              <a:t>熟悉基本模块功能，在</a:t>
            </a:r>
            <a:r>
              <a:rPr lang="en-US" altLang="zh-CN" sz="3200" dirty="0"/>
              <a:t>VIVADO</a:t>
            </a:r>
            <a:r>
              <a:rPr lang="zh-CN" altLang="en-US" sz="3200" dirty="0"/>
              <a:t>环境中采用</a:t>
            </a:r>
            <a:r>
              <a:rPr lang="en-US" altLang="zh-CN" sz="3200" dirty="0" err="1"/>
              <a:t>verilog</a:t>
            </a:r>
            <a:r>
              <a:rPr lang="zh-CN" altLang="en-US" sz="3200" dirty="0"/>
              <a:t>进行基本模块的设计和仿真验证；</a:t>
            </a:r>
            <a:endParaRPr lang="en-US" altLang="zh-CN" sz="32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29421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428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多路选择器是</a:t>
            </a:r>
            <a:r>
              <a:rPr lang="zh-CN" altLang="en-US" sz="160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的别称。在多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路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数据传输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过程中，能够根据需要将其中任意一路选出来的电路，叫做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，也称多路选择器或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多路开关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1600" dirty="0"/>
          </a:p>
          <a:p>
            <a:pPr marL="742932" marR="0" lvl="1" indent="-285744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多路选择器是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一个多输入、单输出的组合逻辑电路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输入的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MUX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就是一个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路的数字开关，可根据通道选择控制信号的不同，从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个输入中选择一个输出。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/>
            <a:r>
              <a:rPr lang="zh-CN" altLang="en-US" sz="1600" dirty="0"/>
              <a:t>如图，为</a:t>
            </a:r>
            <a:r>
              <a:rPr lang="en-US" altLang="zh-CN" sz="1600" dirty="0"/>
              <a:t>m</a:t>
            </a:r>
            <a:r>
              <a:rPr lang="zh-CN" altLang="en-US" sz="1600" dirty="0"/>
              <a:t>位</a:t>
            </a:r>
            <a:r>
              <a:rPr lang="en-US" altLang="zh-CN" sz="1600" dirty="0"/>
              <a:t>n</a:t>
            </a:r>
            <a:r>
              <a:rPr lang="zh-CN" altLang="en-US" sz="1600" dirty="0"/>
              <a:t>选一的多路选择器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5" name="圆角矩形 4"/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圆角矩形 33"/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15" name="右箭头 14"/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右箭头 15"/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圆角矩形 31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右箭头 22"/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圆角矩形 29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3" name="直接连接符 12"/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E1E1120-8ECB-436F-802E-81352D620B4F}"/>
              </a:ext>
            </a:extLst>
          </p:cNvPr>
          <p:cNvSpPr txBox="1"/>
          <p:nvPr/>
        </p:nvSpPr>
        <p:spPr>
          <a:xfrm>
            <a:off x="-372649" y="4048808"/>
            <a:ext cx="4818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……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600" dirty="0"/>
              <a:t>：输入端口，个数为</a:t>
            </a:r>
            <a:r>
              <a:rPr lang="en-US" altLang="zh-CN" sz="1600" dirty="0"/>
              <a:t>n</a:t>
            </a: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每一个输入和输出端口的位宽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输出端口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通道选择控制信号，位宽为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sz="1600" dirty="0"/>
          </a:p>
          <a:p>
            <a:pPr lvl="2"/>
            <a:endParaRPr lang="en-US" altLang="zh-CN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/>
              <p:nvPr/>
            </p:nvSpPr>
            <p:spPr>
              <a:xfrm>
                <a:off x="1444486" y="5498202"/>
                <a:ext cx="22730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/>
                <a:r>
                  <a:rPr lang="zh-CN" altLang="en-US" dirty="0"/>
                  <a:t>注意此处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的位宽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86" y="5498202"/>
                <a:ext cx="2273058" cy="553998"/>
              </a:xfrm>
              <a:prstGeom prst="rect">
                <a:avLst/>
              </a:prstGeom>
              <a:blipFill>
                <a:blip r:embed="rId2"/>
                <a:stretch>
                  <a:fillRect l="-6434" t="-1099" r="-5898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E6B0D58C-F352-448E-B080-5599113B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325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743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6DD3576D-D169-4B7C-BF91-A06F4752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9688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MUXnT1_m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[m-1:0]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[m-1:0]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reg</a:t>
            </a:r>
            <a:r>
              <a:rPr lang="en-US" altLang="zh-CN" sz="2000" dirty="0"/>
              <a:t> [m-1:0]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E1E12A-2E32-4489-81E9-0D076598AED3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9" name="圆角矩形 4">
              <a:extLst>
                <a:ext uri="{FF2B5EF4-FFF2-40B4-BE49-F238E27FC236}">
                  <a16:creationId xmlns:a16="http://schemas.microsoft.com/office/drawing/2014/main" id="{265938A0-3753-49F6-A278-538B42F6CA89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3065D89-5F88-4F6B-BE5B-579922BF10A8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1" name="右箭头 6">
              <a:extLst>
                <a:ext uri="{FF2B5EF4-FFF2-40B4-BE49-F238E27FC236}">
                  <a16:creationId xmlns:a16="http://schemas.microsoft.com/office/drawing/2014/main" id="{926C5305-B564-496F-8995-B61ED85143AC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BF493B-6279-4747-9F29-82D3FAD1DB61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BDD55B60-7EC0-457D-82DF-37F7858AAB06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圆角矩形 33">
                <a:extLst>
                  <a:ext uri="{FF2B5EF4-FFF2-40B4-BE49-F238E27FC236}">
                    <a16:creationId xmlns:a16="http://schemas.microsoft.com/office/drawing/2014/main" id="{2BE1E1F3-A4F1-4AC8-8C74-DE29CA0DBE38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圆角矩形 9">
              <a:extLst>
                <a:ext uri="{FF2B5EF4-FFF2-40B4-BE49-F238E27FC236}">
                  <a16:creationId xmlns:a16="http://schemas.microsoft.com/office/drawing/2014/main" id="{C383DAFB-1882-4DD2-9D9D-0E10BBA26A4F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圆角矩形 10">
              <a:extLst>
                <a:ext uri="{FF2B5EF4-FFF2-40B4-BE49-F238E27FC236}">
                  <a16:creationId xmlns:a16="http://schemas.microsoft.com/office/drawing/2014/main" id="{7AFF93B5-BCBD-48CE-B40C-DA6091220E7D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06421EC-5CDF-4406-8634-8903AD5A7734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9" name="右箭头 14">
                <a:extLst>
                  <a:ext uri="{FF2B5EF4-FFF2-40B4-BE49-F238E27FC236}">
                    <a16:creationId xmlns:a16="http://schemas.microsoft.com/office/drawing/2014/main" id="{63F9A3E3-A47A-4213-88A9-6BA38CF7D159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右箭头 15">
                <a:extLst>
                  <a:ext uri="{FF2B5EF4-FFF2-40B4-BE49-F238E27FC236}">
                    <a16:creationId xmlns:a16="http://schemas.microsoft.com/office/drawing/2014/main" id="{9910DFAE-D94D-4662-BCBF-A00EDE79E2D2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16">
                <a:extLst>
                  <a:ext uri="{FF2B5EF4-FFF2-40B4-BE49-F238E27FC236}">
                    <a16:creationId xmlns:a16="http://schemas.microsoft.com/office/drawing/2014/main" id="{E7856328-CDE9-4656-9364-ABB83E8B9C2F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7">
                <a:extLst>
                  <a:ext uri="{FF2B5EF4-FFF2-40B4-BE49-F238E27FC236}">
                    <a16:creationId xmlns:a16="http://schemas.microsoft.com/office/drawing/2014/main" id="{FE1DEB35-A1D1-4B2C-8538-7A38F9284B9D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圆角矩形 18">
                <a:extLst>
                  <a:ext uri="{FF2B5EF4-FFF2-40B4-BE49-F238E27FC236}">
                    <a16:creationId xmlns:a16="http://schemas.microsoft.com/office/drawing/2014/main" id="{8CD3C4B8-3A13-49CF-9E62-16E7CBB3A340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334B588E-7AAD-49B2-9B0C-BE39732E44B8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E32BA4E-560D-4393-B30B-6DB04CCC72F8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圆角矩形 31">
                  <a:extLst>
                    <a:ext uri="{FF2B5EF4-FFF2-40B4-BE49-F238E27FC236}">
                      <a16:creationId xmlns:a16="http://schemas.microsoft.com/office/drawing/2014/main" id="{93066DF5-CC49-4790-BA6C-680D3274C75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8BB2887-69E4-46EF-88DD-D987B1C2726F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右箭头 22">
                <a:extLst>
                  <a:ext uri="{FF2B5EF4-FFF2-40B4-BE49-F238E27FC236}">
                    <a16:creationId xmlns:a16="http://schemas.microsoft.com/office/drawing/2014/main" id="{E3A5A3C9-B978-4997-BB74-07D9A44A1FEB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23">
                <a:extLst>
                  <a:ext uri="{FF2B5EF4-FFF2-40B4-BE49-F238E27FC236}">
                    <a16:creationId xmlns:a16="http://schemas.microsoft.com/office/drawing/2014/main" id="{D150C195-BE5E-4CE8-81CC-27D37F1A5C56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24">
                <a:extLst>
                  <a:ext uri="{FF2B5EF4-FFF2-40B4-BE49-F238E27FC236}">
                    <a16:creationId xmlns:a16="http://schemas.microsoft.com/office/drawing/2014/main" id="{8D4D2038-9220-46B1-A6EA-10D703CD02AC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F995C94-5DB0-4B55-A2F0-6CC0497B4CE3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78119567-A8E3-4DBA-B83F-66E3E45AEABC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圆角矩形 29">
                  <a:extLst>
                    <a:ext uri="{FF2B5EF4-FFF2-40B4-BE49-F238E27FC236}">
                      <a16:creationId xmlns:a16="http://schemas.microsoft.com/office/drawing/2014/main" id="{2A111943-F248-486D-BDD8-69FE47D79EB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DEE24A8-1B57-4307-9DAE-83C803D8A422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圆角矩形 13">
              <a:extLst>
                <a:ext uri="{FF2B5EF4-FFF2-40B4-BE49-F238E27FC236}">
                  <a16:creationId xmlns:a16="http://schemas.microsoft.com/office/drawing/2014/main" id="{FD14D14C-2901-4BE4-A58A-27AB08484F00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任意多边形 34">
              <a:extLst>
                <a:ext uri="{FF2B5EF4-FFF2-40B4-BE49-F238E27FC236}">
                  <a16:creationId xmlns:a16="http://schemas.microsoft.com/office/drawing/2014/main" id="{CA12836D-6112-4E82-B15C-422FBCD9CB9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/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blipFill>
                <a:blip r:embed="rId2"/>
                <a:stretch>
                  <a:fillRect l="-2500" t="-2174" r="-200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E2BAB-827E-4085-A8E4-CFCC8BE1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6517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3987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/>
            <a:r>
              <a:rPr lang="zh-CN" altLang="en-US" sz="2400" dirty="0"/>
              <a:t>在</a:t>
            </a:r>
            <a:r>
              <a:rPr lang="en-US" altLang="zh-CN" sz="2000" dirty="0"/>
              <a:t>CPU</a:t>
            </a:r>
            <a:r>
              <a:rPr lang="zh-CN" altLang="en-US" sz="2400" dirty="0"/>
              <a:t>等部件设计将用到的重要模块</a:t>
            </a:r>
            <a:endParaRPr lang="en-US" altLang="zh-CN" sz="2400" dirty="0"/>
          </a:p>
          <a:p>
            <a:pPr lvl="1"/>
            <a:r>
              <a:rPr lang="zh-CN" altLang="en-US" sz="2400" dirty="0"/>
              <a:t>本课程将用到的多数选择器有：</a:t>
            </a:r>
            <a:endParaRPr lang="en-US" altLang="zh-CN" sz="2400" dirty="0"/>
          </a:p>
          <a:p>
            <a:pPr lvl="2"/>
            <a:r>
              <a:rPr lang="en-US" altLang="zh-CN" sz="2000" dirty="0"/>
              <a:t>2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位、</a:t>
            </a:r>
            <a:r>
              <a:rPr lang="en-US" altLang="zh-CN" sz="2000" dirty="0"/>
              <a:t>8</a:t>
            </a:r>
            <a:r>
              <a:rPr lang="zh-CN" altLang="en-US" sz="2000" dirty="0"/>
              <a:t>位等</a:t>
            </a:r>
            <a:endParaRPr lang="en-US" altLang="zh-CN" sz="2000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2"/>
            <a:r>
              <a:rPr lang="en-US" altLang="zh-CN" sz="2000" dirty="0"/>
              <a:t>8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8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1"/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5ECCA1-1B47-494C-88F4-B25B257797FA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8" name="圆角矩形 4">
              <a:extLst>
                <a:ext uri="{FF2B5EF4-FFF2-40B4-BE49-F238E27FC236}">
                  <a16:creationId xmlns:a16="http://schemas.microsoft.com/office/drawing/2014/main" id="{B31031F6-A3BA-4706-A308-2CA14DD6B47E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DE1FF13-36AE-431C-B153-54A403545DD0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0" name="右箭头 6">
              <a:extLst>
                <a:ext uri="{FF2B5EF4-FFF2-40B4-BE49-F238E27FC236}">
                  <a16:creationId xmlns:a16="http://schemas.microsoft.com/office/drawing/2014/main" id="{0F00B8C7-969C-461C-BD2E-87CD8F50F6E4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8F137C6-4108-4634-8C15-AD968A58211A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A10F829-E75B-4E68-90F7-B59FD97D4ED8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圆角矩形 33">
                <a:extLst>
                  <a:ext uri="{FF2B5EF4-FFF2-40B4-BE49-F238E27FC236}">
                    <a16:creationId xmlns:a16="http://schemas.microsoft.com/office/drawing/2014/main" id="{A53AC836-2162-4513-BCD8-38BF5FE83A31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圆角矩形 9">
              <a:extLst>
                <a:ext uri="{FF2B5EF4-FFF2-40B4-BE49-F238E27FC236}">
                  <a16:creationId xmlns:a16="http://schemas.microsoft.com/office/drawing/2014/main" id="{74A18CF6-D952-41DB-8291-8B9DC99C4671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10">
              <a:extLst>
                <a:ext uri="{FF2B5EF4-FFF2-40B4-BE49-F238E27FC236}">
                  <a16:creationId xmlns:a16="http://schemas.microsoft.com/office/drawing/2014/main" id="{724F7717-96F3-4722-9ACB-117A9F06A99E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55A6A42-9586-4001-ACD7-0BBCBAE5A131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8" name="右箭头 14">
                <a:extLst>
                  <a:ext uri="{FF2B5EF4-FFF2-40B4-BE49-F238E27FC236}">
                    <a16:creationId xmlns:a16="http://schemas.microsoft.com/office/drawing/2014/main" id="{DFEC5E30-BC4E-4014-8589-62D2D7DA6E25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右箭头 15">
                <a:extLst>
                  <a:ext uri="{FF2B5EF4-FFF2-40B4-BE49-F238E27FC236}">
                    <a16:creationId xmlns:a16="http://schemas.microsoft.com/office/drawing/2014/main" id="{243FABDF-8946-4DBC-BBF2-AD7F2F8C9613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16">
                <a:extLst>
                  <a:ext uri="{FF2B5EF4-FFF2-40B4-BE49-F238E27FC236}">
                    <a16:creationId xmlns:a16="http://schemas.microsoft.com/office/drawing/2014/main" id="{7F53D019-5A96-433F-872F-B41100338257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圆角矩形 17">
                <a:extLst>
                  <a:ext uri="{FF2B5EF4-FFF2-40B4-BE49-F238E27FC236}">
                    <a16:creationId xmlns:a16="http://schemas.microsoft.com/office/drawing/2014/main" id="{229C8D6D-B787-4028-A6C5-8C5F060AA649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8">
                <a:extLst>
                  <a:ext uri="{FF2B5EF4-FFF2-40B4-BE49-F238E27FC236}">
                    <a16:creationId xmlns:a16="http://schemas.microsoft.com/office/drawing/2014/main" id="{700F55ED-BCF8-458A-AABF-CB8281A4B7B5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D8E9567C-115A-4F0A-970C-9DD00A53767E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B8D0C166-5844-4D37-BB3D-059F86B1A5F0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圆角矩形 31">
                  <a:extLst>
                    <a:ext uri="{FF2B5EF4-FFF2-40B4-BE49-F238E27FC236}">
                      <a16:creationId xmlns:a16="http://schemas.microsoft.com/office/drawing/2014/main" id="{0A2DFECA-9436-49ED-B3FD-3D5A1F31BBA9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1E6BF06-EC09-4C5C-84C3-1C1DDEDA0F76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右箭头 22">
                <a:extLst>
                  <a:ext uri="{FF2B5EF4-FFF2-40B4-BE49-F238E27FC236}">
                    <a16:creationId xmlns:a16="http://schemas.microsoft.com/office/drawing/2014/main" id="{2FA16DF3-9DFF-4D92-8E05-3FD1A2796594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23">
                <a:extLst>
                  <a:ext uri="{FF2B5EF4-FFF2-40B4-BE49-F238E27FC236}">
                    <a16:creationId xmlns:a16="http://schemas.microsoft.com/office/drawing/2014/main" id="{F024B762-2B63-46E9-BB2B-1A9E3A6CD94F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24">
                <a:extLst>
                  <a:ext uri="{FF2B5EF4-FFF2-40B4-BE49-F238E27FC236}">
                    <a16:creationId xmlns:a16="http://schemas.microsoft.com/office/drawing/2014/main" id="{7EF44088-4E80-4042-9C82-0EF0DE418850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7337D0B-815F-4CFE-BF9B-22DD7EC015A0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B99FF752-E6E1-4E01-922A-64A758D5CE91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圆角矩形 29">
                  <a:extLst>
                    <a:ext uri="{FF2B5EF4-FFF2-40B4-BE49-F238E27FC236}">
                      <a16:creationId xmlns:a16="http://schemas.microsoft.com/office/drawing/2014/main" id="{B7FE34A2-D245-4BDA-8904-A6D6D30EF321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E05078F-A1A9-4F44-8951-05D55DB794E4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13">
              <a:extLst>
                <a:ext uri="{FF2B5EF4-FFF2-40B4-BE49-F238E27FC236}">
                  <a16:creationId xmlns:a16="http://schemas.microsoft.com/office/drawing/2014/main" id="{7FD4ACE3-0557-43E7-BE5E-F5D3E22DDFF4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34">
              <a:extLst>
                <a:ext uri="{FF2B5EF4-FFF2-40B4-BE49-F238E27FC236}">
                  <a16:creationId xmlns:a16="http://schemas.microsoft.com/office/drawing/2014/main" id="{58C42BDA-CADF-43E6-AEB7-9C53528124D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0F1353-E74B-4264-B2B3-4F8357EC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99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20867</TotalTime>
  <Words>9496</Words>
  <Application>Microsoft Office PowerPoint</Application>
  <PresentationFormat>全屏显示(4:3)</PresentationFormat>
  <Paragraphs>1412</Paragraphs>
  <Slides>168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168</vt:i4>
      </vt:variant>
    </vt:vector>
  </HeadingPairs>
  <TitlesOfParts>
    <vt:vector size="185" baseType="lpstr">
      <vt:lpstr>-apple-system</vt:lpstr>
      <vt:lpstr>Helvetica Neue</vt:lpstr>
      <vt:lpstr>PingFang SC</vt:lpstr>
      <vt:lpstr>等线</vt:lpstr>
      <vt:lpstr>黑体</vt:lpstr>
      <vt:lpstr>宋体</vt:lpstr>
      <vt:lpstr>微软雅黑</vt:lpstr>
      <vt:lpstr>Algerian</vt:lpstr>
      <vt:lpstr>arial</vt:lpstr>
      <vt:lpstr>arial</vt:lpstr>
      <vt:lpstr>Calibri</vt:lpstr>
      <vt:lpstr>Cambria</vt:lpstr>
      <vt:lpstr>Cambria Math</vt:lpstr>
      <vt:lpstr>Times New Roman</vt:lpstr>
      <vt:lpstr>Wingdings</vt:lpstr>
      <vt:lpstr>Office 主题</vt:lpstr>
      <vt:lpstr>1_Office 主题</vt:lpstr>
      <vt:lpstr>Computer Organization &amp; Design实验与课程设计  Lab0 VIVADO介绍&amp;模块封装  </vt:lpstr>
      <vt:lpstr>Course Outline</vt:lpstr>
      <vt:lpstr>实验目的</vt:lpstr>
      <vt:lpstr>实验环境</vt:lpstr>
      <vt:lpstr>实验目标及任务</vt:lpstr>
      <vt:lpstr>实验目标及任务</vt:lpstr>
      <vt:lpstr>实验目标及任务</vt:lpstr>
      <vt:lpstr>PowerPoint 演示文稿</vt:lpstr>
      <vt:lpstr>Vivado工具简介</vt:lpstr>
      <vt:lpstr>Vivado工具简介</vt:lpstr>
      <vt:lpstr>Vivado设计流程-软件启动</vt:lpstr>
      <vt:lpstr>Vivado设计流程-工程创建</vt:lpstr>
      <vt:lpstr>Vivado设计流程-工程创建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逻辑实验输出模块优化：多路器</vt:lpstr>
      <vt:lpstr>逻辑实验输出模块优化：多路器</vt:lpstr>
      <vt:lpstr>逻辑实验输出模块优化：多路器</vt:lpstr>
      <vt:lpstr>逻辑实验输出模块优化：多路器一</vt:lpstr>
      <vt:lpstr>逻辑实验输出模块优化：多路器二</vt:lpstr>
      <vt:lpstr>逻辑实验输出模块优化：多路器三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逻辑实验输出模块优化：位扩展</vt:lpstr>
      <vt:lpstr>逻辑实验输出模块优化：位扩展</vt:lpstr>
      <vt:lpstr>逻辑实验输出模块：设计&amp;仿真</vt:lpstr>
      <vt:lpstr>PowerPoint 演示文稿</vt:lpstr>
      <vt:lpstr>ROM_D IP Core</vt:lpstr>
      <vt:lpstr>PowerPoint 演示文稿</vt:lpstr>
      <vt:lpstr>PowerPoint 演示文稿</vt:lpstr>
      <vt:lpstr>PowerPoint 演示文稿</vt:lpstr>
      <vt:lpstr>PowerPoint 演示文稿</vt:lpstr>
      <vt:lpstr>ROM初始化文件：.coe</vt:lpstr>
      <vt:lpstr>RAM_B IP Core-U3</vt:lpstr>
      <vt:lpstr>PowerPoint 演示文稿</vt:lpstr>
      <vt:lpstr>PowerPoint 演示文稿</vt:lpstr>
      <vt:lpstr>PowerPoint 演示文稿</vt:lpstr>
      <vt:lpstr>PowerPoint 演示文稿</vt:lpstr>
      <vt:lpstr>Question: RAM的生成</vt:lpstr>
      <vt:lpstr>PowerPoint 演示文稿</vt:lpstr>
      <vt:lpstr>NEXYS-A7实验板资源介绍</vt:lpstr>
      <vt:lpstr>NEXYS实验平台板级资源</vt:lpstr>
      <vt:lpstr>NEXYS实验平台板级资源</vt:lpstr>
      <vt:lpstr>NEXYS平台板级资源说明</vt:lpstr>
      <vt:lpstr>NEXYS实验平台板级资源</vt:lpstr>
      <vt:lpstr>Sword实验平台板级资源</vt:lpstr>
      <vt:lpstr>自定义模块调用方法介绍</vt:lpstr>
      <vt:lpstr>PowerPoint 演示文稿</vt:lpstr>
      <vt:lpstr>模块调用OExp00-Element（含源文件版）</vt:lpstr>
      <vt:lpstr>模块调用OExp00-Element （含源文件版）</vt:lpstr>
      <vt:lpstr>模块调用OExp00-Element （含源文件版）</vt:lpstr>
      <vt:lpstr>模块调用OExp00-Element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（不含源文件版）</vt:lpstr>
      <vt:lpstr>PowerPoint 演示文稿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设计要点----子模块调用</vt:lpstr>
      <vt:lpstr>多选器控制LED OExp01-muxctrl</vt:lpstr>
      <vt:lpstr>多选器控制LED OExp01-muxctrl</vt:lpstr>
      <vt:lpstr>多选器控制LED OExp01-muxctrl</vt:lpstr>
      <vt:lpstr>多选器控制LED OExp01-muxctrl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　</dc:title>
  <dc:creator>made</dc:creator>
  <cp:lastModifiedBy>耀 冯</cp:lastModifiedBy>
  <cp:revision>894</cp:revision>
  <dcterms:created xsi:type="dcterms:W3CDTF">2013-04-10T02:56:54Z</dcterms:created>
  <dcterms:modified xsi:type="dcterms:W3CDTF">2025-09-21T11:15:47Z</dcterms:modified>
</cp:coreProperties>
</file>